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65" r:id="rId3"/>
    <p:sldId id="267" r:id="rId4"/>
    <p:sldId id="266" r:id="rId5"/>
    <p:sldId id="257" r:id="rId6"/>
    <p:sldId id="258" r:id="rId7"/>
    <p:sldId id="262" r:id="rId8"/>
    <p:sldId id="259" r:id="rId9"/>
    <p:sldId id="261" r:id="rId10"/>
    <p:sldId id="269" r:id="rId11"/>
    <p:sldId id="263" r:id="rId12"/>
    <p:sldId id="264" r:id="rId13"/>
    <p:sldId id="260" r:id="rId14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D4"/>
    <a:srgbClr val="5F5F5F"/>
    <a:srgbClr val="97D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ללא סגנון, ללא רשת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סגנון בהיר 1 - הדגשה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84E427A-3D55-4303-BF80-6455036E1DE7}" styleName="סגנון ערכת נושא 1 - הדגשה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סגנון ערכת נושא 1 - הדגשה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סגנון ערכת נושא 1 - הדגשה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06799F8-075E-4A3A-A7F6-7FBC6576F1A4}" styleName="סגנון ערכת נושא 2 - הדגשה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1B55961-8B10-4931-B31C-9F1A716D88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0E427FE7-6807-4A7B-822A-42ED7585B7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98A69539-C2FE-44FE-BECA-3D86D9151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1B09-61B6-4FFC-8F9B-E8D626E59344}" type="datetimeFigureOut">
              <a:rPr lang="he-IL" smtClean="0"/>
              <a:t>ג'/כסלו/תש"פ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1AE78DD5-4350-45E9-A0A8-6C4396BDC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082B838-8695-4A27-A177-930E47998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1BB7-1143-4842-AE1E-3C146C2F13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245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C758F01-E0AF-4D6A-B980-619576428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A33F3462-36CA-45E0-8E50-A0B09035D2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C5AC5D4-0E81-437A-849D-58D6BA92B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1B09-61B6-4FFC-8F9B-E8D626E59344}" type="datetimeFigureOut">
              <a:rPr lang="he-IL" smtClean="0"/>
              <a:t>ג'/כסלו/תש"פ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308F8A86-2F8B-4D12-B7DD-46454E129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0E06DAD-20C6-4BE4-A1E0-3D1858672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1BB7-1143-4842-AE1E-3C146C2F13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85809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6FA312B9-DD45-4EF7-BF69-2172F7CC6A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ACD2E956-9F94-4EDF-A6BE-1669CF077E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350CB17-F4B1-443C-892D-EEE09184A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1B09-61B6-4FFC-8F9B-E8D626E59344}" type="datetimeFigureOut">
              <a:rPr lang="he-IL" smtClean="0"/>
              <a:t>ג'/כסלו/תש"פ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1E20231-67F4-4A92-9E61-75D7B1DF5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CCB9656-F0EA-4C27-889F-E1A2E60B3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1BB7-1143-4842-AE1E-3C146C2F13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88882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D5637E4-B396-4057-ACC9-740D8DEA6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D837F74-7156-4822-8E4C-94A3CA3E3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6DB449D-6926-4D5A-8718-D8DA3CDE3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1B09-61B6-4FFC-8F9B-E8D626E59344}" type="datetimeFigureOut">
              <a:rPr lang="he-IL" smtClean="0"/>
              <a:t>ג'/כסלו/תש"פ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E91EE51-C7E3-4503-9852-BBDBFFE03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0F9DA225-6F46-468A-BFE7-17B5A36F9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1BB7-1143-4842-AE1E-3C146C2F13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58578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A950A3C-4039-4AF4-9345-D8651C0F0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8D822204-B9A6-479F-8691-C18BF4AC47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37B1FB3-927F-43DC-BE1C-62BCCC8BD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1B09-61B6-4FFC-8F9B-E8D626E59344}" type="datetimeFigureOut">
              <a:rPr lang="he-IL" smtClean="0"/>
              <a:t>ג'/כסלו/תש"פ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40D2B66-7E92-49CB-9E05-B015980B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1C060FE-76FB-4DE0-9598-6F31A4101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1BB7-1143-4842-AE1E-3C146C2F13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96632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F160C87-8471-47A4-B6C3-84C5905DE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1F72B04-5410-406C-9510-8BA22B2C38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E344792B-BB01-4A4E-B664-747BA9A0A0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E2730EE0-691F-4616-895F-82CA8ED42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1B09-61B6-4FFC-8F9B-E8D626E59344}" type="datetimeFigureOut">
              <a:rPr lang="he-IL" smtClean="0"/>
              <a:t>ג'/כסלו/תש"פ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31622512-1027-47CF-AE84-F0343AABA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C6D4A989-3CFD-4483-8319-B0CA33595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1BB7-1143-4842-AE1E-3C146C2F13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05130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6EA3954-E619-4B98-B2D6-1C16D90F0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4A99A82A-0DF5-44A7-BAF5-031C77EA22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633DD267-F152-4747-BC35-F44C12FE7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A4CA9FAA-4FC0-4F38-9718-3886E3C708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12125686-A51F-4852-8145-098F993C8E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B8DA1F4A-0368-48C1-A199-9F263710D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1B09-61B6-4FFC-8F9B-E8D626E59344}" type="datetimeFigureOut">
              <a:rPr lang="he-IL" smtClean="0"/>
              <a:t>ג'/כסלו/תש"פ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8B54B92B-3CE7-4327-8CC6-8E62E8CE8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25646DD-AACD-42F8-AAB0-7A43B28E1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1BB7-1143-4842-AE1E-3C146C2F13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95832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C67D091-F82D-4FC4-A189-39E02D968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06865340-BC18-42D5-9B33-350E0AD86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1B09-61B6-4FFC-8F9B-E8D626E59344}" type="datetimeFigureOut">
              <a:rPr lang="he-IL" smtClean="0"/>
              <a:t>ג'/כסלו/תש"פ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4EB697D6-3FF8-4E8E-ACA0-FE20D2865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2B5E3217-14C5-42E9-9117-A43D82EEC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1BB7-1143-4842-AE1E-3C146C2F13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62859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75F2FE4D-BE2E-4F7A-8A40-57A9360D7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1B09-61B6-4FFC-8F9B-E8D626E59344}" type="datetimeFigureOut">
              <a:rPr lang="he-IL" smtClean="0"/>
              <a:t>ג'/כסלו/תש"פ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3DB22D38-DFA0-4578-AD74-7B175A823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D30ED1F6-99EA-4DFD-A8E9-303A84EA5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1BB7-1143-4842-AE1E-3C146C2F13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2607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5207FE4-535A-4EE8-8A2A-F1CBE720D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509CDC7-47D1-4090-A2DF-914279F850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2E7244D3-0298-48E4-A486-EF3BE0DEBA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01CB9A8D-7C9D-4011-9AA1-9BB21A733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1B09-61B6-4FFC-8F9B-E8D626E59344}" type="datetimeFigureOut">
              <a:rPr lang="he-IL" smtClean="0"/>
              <a:t>ג'/כסלו/תש"פ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898B513A-4CFD-43AB-B105-5D83562E9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E04BEC07-06C7-49E6-81D5-9DE8865E6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1BB7-1143-4842-AE1E-3C146C2F13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36319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4A7FDD7-8067-4BF0-B40E-46522FE68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8EB2C4BD-4BC7-464F-BC75-AF4FEEA02D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BCFF3A8D-43A2-4674-A728-D737219DAF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D1C7F135-96F0-4E37-9A0A-85B8D9CA8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1B09-61B6-4FFC-8F9B-E8D626E59344}" type="datetimeFigureOut">
              <a:rPr lang="he-IL" smtClean="0"/>
              <a:t>ג'/כסלו/תש"פ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3A20E598-A3BC-47DF-B6F7-D7D5A1CA9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D8B9DC17-9312-4A6F-85A1-3B586404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1BB7-1143-4842-AE1E-3C146C2F13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79849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95AF2B42-F386-49E3-B71B-8459A7CA5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AFECFC6A-B35F-40E0-BEB3-1D89CD4A80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6491DAE-C2E5-437F-BD68-7F3BD9A212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9E1B09-61B6-4FFC-8F9B-E8D626E59344}" type="datetimeFigureOut">
              <a:rPr lang="he-IL" smtClean="0"/>
              <a:t>ג'/כסלו/תש"פ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77C7EC8-2E21-4474-8A9A-4F0A32EC5A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AFD53D3-E481-40F8-A4C6-52C4D5DCE0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5B1BB7-1143-4842-AE1E-3C146C2F13D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33824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9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7.m4a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microsoft.com/office/2007/relationships/media" Target="../media/media8.m4a"/><Relationship Id="rId1" Type="http://schemas.openxmlformats.org/officeDocument/2006/relationships/audio" Target="NULL" TargetMode="Externa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50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Related image">
            <a:extLst>
              <a:ext uri="{FF2B5EF4-FFF2-40B4-BE49-F238E27FC236}">
                <a16:creationId xmlns:a16="http://schemas.microsoft.com/office/drawing/2014/main" id="{3A88EEB9-D679-4F7A-9E68-AAF399BBA4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r="696" b="7588"/>
          <a:stretch/>
        </p:blipFill>
        <p:spPr bwMode="auto">
          <a:xfrm rot="16200000">
            <a:off x="2673007" y="-2655594"/>
            <a:ext cx="6858949" cy="12179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FA4C5524-65D7-4589-8F33-0E3B028B88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240" y="697902"/>
            <a:ext cx="7886330" cy="1528110"/>
          </a:xfrm>
        </p:spPr>
        <p:txBody>
          <a:bodyPr>
            <a:noAutofit/>
          </a:bodyPr>
          <a:lstStyle/>
          <a:p>
            <a:br>
              <a:rPr lang="he-IL" dirty="0">
                <a:latin typeface="Arial Rounded MT Bold" panose="020F0704030504030204" pitchFamily="34" charset="0"/>
              </a:rPr>
            </a:br>
            <a:r>
              <a:rPr lang="en-US" dirty="0">
                <a:latin typeface="Arial Rounded MT Bold" panose="020F0704030504030204" pitchFamily="34" charset="0"/>
              </a:rPr>
              <a:t>Simulation-Of-Atoms</a:t>
            </a:r>
            <a:br>
              <a:rPr lang="he-IL" dirty="0">
                <a:latin typeface="Arial Rounded MT Bold" panose="020F0704030504030204" pitchFamily="34" charset="0"/>
              </a:rPr>
            </a:br>
            <a:endParaRPr lang="he-IL" dirty="0">
              <a:latin typeface="Arial Rounded MT Bold" panose="020F0704030504030204" pitchFamily="34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4FFF5AD-87B2-4A20-BD06-8A590A499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0481" y="1778163"/>
            <a:ext cx="9144000" cy="1655762"/>
          </a:xfrm>
        </p:spPr>
        <p:txBody>
          <a:bodyPr>
            <a:normAutofit/>
          </a:bodyPr>
          <a:lstStyle/>
          <a:p>
            <a:r>
              <a:rPr lang="he-IL" sz="3200" b="1" dirty="0"/>
              <a:t>מיכל גבאי</a:t>
            </a:r>
            <a:br>
              <a:rPr lang="he-IL" sz="3200" b="1" dirty="0"/>
            </a:br>
            <a:r>
              <a:rPr lang="he-IL" sz="3200" b="1"/>
              <a:t>שירה ירושלמי</a:t>
            </a:r>
            <a:br>
              <a:rPr lang="he-IL" sz="3200" b="1" dirty="0"/>
            </a:br>
            <a:r>
              <a:rPr lang="he-IL" sz="3200" b="1" dirty="0"/>
              <a:t>מנחה אקדמי: ד"ר יהודה חסין</a:t>
            </a:r>
          </a:p>
        </p:txBody>
      </p:sp>
      <p:pic>
        <p:nvPicPr>
          <p:cNvPr id="4" name="שמע 3">
            <a:hlinkClick r:id="" action="ppaction://media"/>
            <a:extLst>
              <a:ext uri="{FF2B5EF4-FFF2-40B4-BE49-F238E27FC236}">
                <a16:creationId xmlns:a16="http://schemas.microsoft.com/office/drawing/2014/main" id="{F7E5D5CA-D661-407A-9655-9767347653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594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04"/>
    </mc:Choice>
    <mc:Fallback xmlns="">
      <p:transition spd="slow" advTm="82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Related image">
            <a:extLst>
              <a:ext uri="{FF2B5EF4-FFF2-40B4-BE49-F238E27FC236}">
                <a16:creationId xmlns:a16="http://schemas.microsoft.com/office/drawing/2014/main" id="{FD360208-927A-4F8F-8B72-C96FA02CA2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07" r="696" b="7588"/>
          <a:stretch/>
        </p:blipFill>
        <p:spPr bwMode="auto">
          <a:xfrm rot="16200000">
            <a:off x="2671268" y="-2662735"/>
            <a:ext cx="6862428" cy="12179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374B660F-A4FF-448E-805B-C7D89BDE3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7018" y="197427"/>
            <a:ext cx="6116782" cy="374073"/>
          </a:xfrm>
        </p:spPr>
        <p:txBody>
          <a:bodyPr>
            <a:noAutofit/>
          </a:bodyPr>
          <a:lstStyle/>
          <a:p>
            <a:br>
              <a:rPr lang="he-IL" sz="4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he-IL" sz="4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תיאור הפתרון לבעיה 1: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D3255DB-E4FB-41B3-88D4-4F9F19688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119"/>
            <a:ext cx="10515600" cy="4208318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he-IL" sz="2400" dirty="0"/>
              <a:t>תיאור האלגוריתם: 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he-IL" sz="2400" dirty="0"/>
              <a:t>ביצוע מעבר על הערכים האפשריים של </a:t>
            </a:r>
            <a:r>
              <a:rPr lang="en-US" sz="2400" dirty="0"/>
              <a:t>F1, F2</a:t>
            </a:r>
            <a:r>
              <a:rPr lang="he-IL" sz="2400" dirty="0"/>
              <a:t>.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he-IL" sz="2400" dirty="0"/>
              <a:t>כל שילוב של בחירת כוחות מהווה ריצה המכילה 3 שלבים של הסימולציה:</a:t>
            </a:r>
            <a:endParaRPr lang="en-US" sz="2400" dirty="0"/>
          </a:p>
          <a:p>
            <a:pPr marL="457200" lvl="1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he-IL" sz="2000" dirty="0"/>
              <a:t>1. הבאת המערכת למינימום אנרגיה.</a:t>
            </a:r>
            <a:endParaRPr lang="en-US" sz="2000" dirty="0"/>
          </a:p>
          <a:p>
            <a:pPr marL="457200" lvl="1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he-IL" sz="2000" dirty="0"/>
              <a:t>2. חימום המערכת לטמפרטורת חדר.</a:t>
            </a:r>
            <a:endParaRPr lang="en-US" sz="2000" dirty="0"/>
          </a:p>
          <a:p>
            <a:pPr marL="457200" lvl="1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he-IL" sz="2000" dirty="0"/>
              <a:t>3. חיפוש אחר רביעיות חשודות והפעלת הפוטנציאל על רביעייה כזו.</a:t>
            </a:r>
            <a:endParaRPr lang="en-US" sz="2000" dirty="0"/>
          </a:p>
          <a:p>
            <a:pPr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he-IL" sz="2400" dirty="0"/>
              <a:t> הפלט: קובץ טקסט המציג את סוגי המולקולות שנוצרו בצעד הזמן האחרון.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he-IL" sz="2400" dirty="0"/>
              <a:t> קובץ </a:t>
            </a:r>
            <a:r>
              <a:rPr lang="en-US" sz="2400" dirty="0"/>
              <a:t>CSV</a:t>
            </a:r>
            <a:r>
              <a:rPr lang="he-IL" sz="2400" dirty="0"/>
              <a:t> המציג את "המולקולות הטובות" מכל ריצה.</a:t>
            </a:r>
            <a:endParaRPr lang="en-US" sz="2400" dirty="0"/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endParaRPr lang="en-US" sz="2400" dirty="0"/>
          </a:p>
        </p:txBody>
      </p:sp>
      <p:pic>
        <p:nvPicPr>
          <p:cNvPr id="5" name="שמע 4">
            <a:hlinkClick r:id="" action="ppaction://media"/>
            <a:extLst>
              <a:ext uri="{FF2B5EF4-FFF2-40B4-BE49-F238E27FC236}">
                <a16:creationId xmlns:a16="http://schemas.microsoft.com/office/drawing/2014/main" id="{ABD3D945-4454-4C15-8EAE-61B55C3FD8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940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10"/>
    </mc:Choice>
    <mc:Fallback xmlns="">
      <p:transition spd="slow" advTm="173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Related image">
            <a:extLst>
              <a:ext uri="{FF2B5EF4-FFF2-40B4-BE49-F238E27FC236}">
                <a16:creationId xmlns:a16="http://schemas.microsoft.com/office/drawing/2014/main" id="{F466ABC9-BCD7-4E37-B56B-D25ED0C2B1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07" r="696" b="7588"/>
          <a:stretch/>
        </p:blipFill>
        <p:spPr bwMode="auto">
          <a:xfrm rot="16200000">
            <a:off x="2657943" y="-2686384"/>
            <a:ext cx="6889080" cy="12226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93DA9CAE-3368-41B9-96D1-E6EE02414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5353" y="242005"/>
            <a:ext cx="9071916" cy="871470"/>
          </a:xfrm>
        </p:spPr>
        <p:txBody>
          <a:bodyPr>
            <a:normAutofit/>
          </a:bodyPr>
          <a:lstStyle/>
          <a:p>
            <a:r>
              <a:rPr lang="he-IL" sz="3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קובץ </a:t>
            </a:r>
            <a:r>
              <a:rPr lang="en-US" sz="3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CSV</a:t>
            </a:r>
            <a:r>
              <a:rPr lang="he-IL" sz="3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המציג את מצב המולקולות במערכת:</a:t>
            </a:r>
            <a:br>
              <a:rPr lang="he-IL" sz="2400" dirty="0"/>
            </a:br>
            <a:r>
              <a:rPr lang="he-IL" sz="2000" dirty="0"/>
              <a:t>***תוצאות ריצה בהפעלת המערכת 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D2:E4</a:t>
            </a:r>
            <a:r>
              <a:rPr lang="he-IL" sz="2000" dirty="0"/>
              <a:t> למשך 154,000 צעדי זמן***</a:t>
            </a:r>
            <a:endParaRPr lang="he-IL" sz="2400" dirty="0"/>
          </a:p>
        </p:txBody>
      </p:sp>
      <p:sp>
        <p:nvSpPr>
          <p:cNvPr id="14" name="אליפסה 13">
            <a:extLst>
              <a:ext uri="{FF2B5EF4-FFF2-40B4-BE49-F238E27FC236}">
                <a16:creationId xmlns:a16="http://schemas.microsoft.com/office/drawing/2014/main" id="{7CDC3E8A-92CC-4344-8006-2211E2A083B5}"/>
              </a:ext>
            </a:extLst>
          </p:cNvPr>
          <p:cNvSpPr/>
          <p:nvPr/>
        </p:nvSpPr>
        <p:spPr>
          <a:xfrm>
            <a:off x="6241001" y="2299316"/>
            <a:ext cx="435006" cy="213064"/>
          </a:xfrm>
          <a:prstGeom prst="ellipse">
            <a:avLst/>
          </a:prstGeom>
          <a:noFill/>
          <a:ln w="28575">
            <a:solidFill>
              <a:srgbClr val="4040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5" name="אליפסה 14">
            <a:extLst>
              <a:ext uri="{FF2B5EF4-FFF2-40B4-BE49-F238E27FC236}">
                <a16:creationId xmlns:a16="http://schemas.microsoft.com/office/drawing/2014/main" id="{201378A8-A4C8-449E-8984-8B35C02FBF4B}"/>
              </a:ext>
            </a:extLst>
          </p:cNvPr>
          <p:cNvSpPr/>
          <p:nvPr/>
        </p:nvSpPr>
        <p:spPr>
          <a:xfrm>
            <a:off x="6241001" y="2876759"/>
            <a:ext cx="435006" cy="213064"/>
          </a:xfrm>
          <a:prstGeom prst="ellipse">
            <a:avLst/>
          </a:prstGeom>
          <a:noFill/>
          <a:ln w="28575">
            <a:solidFill>
              <a:srgbClr val="4040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אליפסה 15">
            <a:extLst>
              <a:ext uri="{FF2B5EF4-FFF2-40B4-BE49-F238E27FC236}">
                <a16:creationId xmlns:a16="http://schemas.microsoft.com/office/drawing/2014/main" id="{16CD01A6-6809-4093-B29A-E8941C44FF20}"/>
              </a:ext>
            </a:extLst>
          </p:cNvPr>
          <p:cNvSpPr/>
          <p:nvPr/>
        </p:nvSpPr>
        <p:spPr>
          <a:xfrm>
            <a:off x="6241001" y="4049007"/>
            <a:ext cx="435006" cy="213064"/>
          </a:xfrm>
          <a:prstGeom prst="ellipse">
            <a:avLst/>
          </a:prstGeom>
          <a:noFill/>
          <a:ln w="28575">
            <a:solidFill>
              <a:srgbClr val="4040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7" name="אליפסה 16">
            <a:extLst>
              <a:ext uri="{FF2B5EF4-FFF2-40B4-BE49-F238E27FC236}">
                <a16:creationId xmlns:a16="http://schemas.microsoft.com/office/drawing/2014/main" id="{8026AA0B-03F8-42F6-8D76-F9833B7E6706}"/>
              </a:ext>
            </a:extLst>
          </p:cNvPr>
          <p:cNvSpPr/>
          <p:nvPr/>
        </p:nvSpPr>
        <p:spPr>
          <a:xfrm>
            <a:off x="6241001" y="4262458"/>
            <a:ext cx="435006" cy="213064"/>
          </a:xfrm>
          <a:prstGeom prst="ellipse">
            <a:avLst/>
          </a:prstGeom>
          <a:noFill/>
          <a:ln w="28575">
            <a:solidFill>
              <a:srgbClr val="4040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8" name="אליפסה 17">
            <a:extLst>
              <a:ext uri="{FF2B5EF4-FFF2-40B4-BE49-F238E27FC236}">
                <a16:creationId xmlns:a16="http://schemas.microsoft.com/office/drawing/2014/main" id="{F46FEB54-6AF4-4D03-816C-F88D1793ECCA}"/>
              </a:ext>
            </a:extLst>
          </p:cNvPr>
          <p:cNvSpPr/>
          <p:nvPr/>
        </p:nvSpPr>
        <p:spPr>
          <a:xfrm>
            <a:off x="6241001" y="4458153"/>
            <a:ext cx="435006" cy="213064"/>
          </a:xfrm>
          <a:prstGeom prst="ellipse">
            <a:avLst/>
          </a:prstGeom>
          <a:noFill/>
          <a:ln w="28575">
            <a:solidFill>
              <a:srgbClr val="4040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9" name="אליפסה 18">
            <a:extLst>
              <a:ext uri="{FF2B5EF4-FFF2-40B4-BE49-F238E27FC236}">
                <a16:creationId xmlns:a16="http://schemas.microsoft.com/office/drawing/2014/main" id="{FD0D3556-CC40-40FA-B1A4-ADE4FD580CAC}"/>
              </a:ext>
            </a:extLst>
          </p:cNvPr>
          <p:cNvSpPr/>
          <p:nvPr/>
        </p:nvSpPr>
        <p:spPr>
          <a:xfrm>
            <a:off x="4740674" y="4653848"/>
            <a:ext cx="435006" cy="213064"/>
          </a:xfrm>
          <a:prstGeom prst="ellipse">
            <a:avLst/>
          </a:prstGeom>
          <a:noFill/>
          <a:ln w="28575">
            <a:solidFill>
              <a:srgbClr val="4040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0" name="אליפסה 19">
            <a:extLst>
              <a:ext uri="{FF2B5EF4-FFF2-40B4-BE49-F238E27FC236}">
                <a16:creationId xmlns:a16="http://schemas.microsoft.com/office/drawing/2014/main" id="{07313A2C-90C0-42BE-A75B-4AC9F98325B1}"/>
              </a:ext>
            </a:extLst>
          </p:cNvPr>
          <p:cNvSpPr/>
          <p:nvPr/>
        </p:nvSpPr>
        <p:spPr>
          <a:xfrm>
            <a:off x="6241001" y="6419625"/>
            <a:ext cx="435006" cy="213064"/>
          </a:xfrm>
          <a:prstGeom prst="ellipse">
            <a:avLst/>
          </a:prstGeom>
          <a:noFill/>
          <a:ln w="28575">
            <a:solidFill>
              <a:srgbClr val="4040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aphicFrame>
        <p:nvGraphicFramePr>
          <p:cNvPr id="21" name="טבלה 20">
            <a:extLst>
              <a:ext uri="{FF2B5EF4-FFF2-40B4-BE49-F238E27FC236}">
                <a16:creationId xmlns:a16="http://schemas.microsoft.com/office/drawing/2014/main" id="{F6D819A8-0D56-4898-8EC0-80001A7B8F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5942683"/>
              </p:ext>
            </p:extLst>
          </p:nvPr>
        </p:nvGraphicFramePr>
        <p:xfrm>
          <a:off x="106057" y="1145864"/>
          <a:ext cx="1979723" cy="2127704"/>
        </p:xfrm>
        <a:graphic>
          <a:graphicData uri="http://schemas.openxmlformats.org/drawingml/2006/table">
            <a:tbl>
              <a:tblPr rtl="1"/>
              <a:tblGrid>
                <a:gridCol w="1979723">
                  <a:extLst>
                    <a:ext uri="{9D8B030D-6E8A-4147-A177-3AD203B41FA5}">
                      <a16:colId xmlns:a16="http://schemas.microsoft.com/office/drawing/2014/main" val="3444125144"/>
                    </a:ext>
                  </a:extLst>
                </a:gridCol>
              </a:tblGrid>
              <a:tr h="276602">
                <a:tc>
                  <a:txBody>
                    <a:bodyPr/>
                    <a:lstStyle/>
                    <a:p>
                      <a:pPr algn="ctr" rtl="1" fontAlgn="b"/>
                      <a:r>
                        <a:rPr lang="he-I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לא התרחש צילוב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5913091"/>
                  </a:ext>
                </a:extLst>
              </a:tr>
              <a:tr h="265963">
                <a:tc>
                  <a:txBody>
                    <a:bodyPr/>
                    <a:lstStyle/>
                    <a:p>
                      <a:pPr algn="ctr" rtl="0" fontAlgn="b"/>
                      <a:endParaRPr lang="he-IL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0187401"/>
                  </a:ext>
                </a:extLst>
              </a:tr>
              <a:tr h="265963">
                <a:tc>
                  <a:txBody>
                    <a:bodyPr/>
                    <a:lstStyle/>
                    <a:p>
                      <a:pPr algn="ctr" rtl="1" fontAlgn="b"/>
                      <a:r>
                        <a:rPr lang="he-IL" sz="1200" b="0" i="0" u="none" strike="noStrike" dirty="0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ריצה טובה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5048848"/>
                  </a:ext>
                </a:extLst>
              </a:tr>
              <a:tr h="265963">
                <a:tc>
                  <a:txBody>
                    <a:bodyPr/>
                    <a:lstStyle/>
                    <a:p>
                      <a:pPr algn="ctr" rtl="0" fontAlgn="b"/>
                      <a:endParaRPr lang="he-IL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140915"/>
                  </a:ext>
                </a:extLst>
              </a:tr>
              <a:tr h="265963">
                <a:tc>
                  <a:txBody>
                    <a:bodyPr/>
                    <a:lstStyle/>
                    <a:p>
                      <a:pPr algn="ctr" rtl="1" fontAlgn="b"/>
                      <a:r>
                        <a:rPr lang="he-I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המולקולה שנוצרה מהצילוב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5906038"/>
                  </a:ext>
                </a:extLst>
              </a:tr>
              <a:tr h="265963">
                <a:tc>
                  <a:txBody>
                    <a:bodyPr/>
                    <a:lstStyle/>
                    <a:p>
                      <a:pPr algn="ctr" rtl="0" fontAlgn="b"/>
                      <a:endParaRPr lang="he-IL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1066647"/>
                  </a:ext>
                </a:extLst>
              </a:tr>
              <a:tr h="521287">
                <a:tc>
                  <a:txBody>
                    <a:bodyPr/>
                    <a:lstStyle/>
                    <a:p>
                      <a:pPr algn="ctr" rtl="1" fontAlgn="b"/>
                      <a:r>
                        <a:rPr lang="he-IL" sz="1200" b="0" i="0" u="none" strike="noStrike" dirty="0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ריצה לא טובה - נוצרו מולקולות לא רצויות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274410"/>
                  </a:ext>
                </a:extLst>
              </a:tr>
            </a:tbl>
          </a:graphicData>
        </a:graphic>
      </p:graphicFrame>
      <p:sp>
        <p:nvSpPr>
          <p:cNvPr id="22" name="אליפסה 21">
            <a:extLst>
              <a:ext uri="{FF2B5EF4-FFF2-40B4-BE49-F238E27FC236}">
                <a16:creationId xmlns:a16="http://schemas.microsoft.com/office/drawing/2014/main" id="{461B5D83-69BC-40B8-8640-DD69D6B3B744}"/>
              </a:ext>
            </a:extLst>
          </p:cNvPr>
          <p:cNvSpPr/>
          <p:nvPr/>
        </p:nvSpPr>
        <p:spPr>
          <a:xfrm>
            <a:off x="106057" y="2182481"/>
            <a:ext cx="1979724" cy="476308"/>
          </a:xfrm>
          <a:prstGeom prst="ellipse">
            <a:avLst/>
          </a:prstGeom>
          <a:noFill/>
          <a:ln w="28575">
            <a:solidFill>
              <a:srgbClr val="4040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pSp>
        <p:nvGrpSpPr>
          <p:cNvPr id="3" name="קבוצה 2">
            <a:extLst>
              <a:ext uri="{FF2B5EF4-FFF2-40B4-BE49-F238E27FC236}">
                <a16:creationId xmlns:a16="http://schemas.microsoft.com/office/drawing/2014/main" id="{80731613-396C-4E43-AFBC-96E871D07D4A}"/>
              </a:ext>
            </a:extLst>
          </p:cNvPr>
          <p:cNvGrpSpPr/>
          <p:nvPr/>
        </p:nvGrpSpPr>
        <p:grpSpPr>
          <a:xfrm>
            <a:off x="2821181" y="1145864"/>
            <a:ext cx="8960910" cy="5536969"/>
            <a:chOff x="2156360" y="1104598"/>
            <a:chExt cx="8960910" cy="5536969"/>
          </a:xfrm>
        </p:grpSpPr>
        <p:pic>
          <p:nvPicPr>
            <p:cNvPr id="23" name="תמונה 22">
              <a:extLst>
                <a:ext uri="{FF2B5EF4-FFF2-40B4-BE49-F238E27FC236}">
                  <a16:creationId xmlns:a16="http://schemas.microsoft.com/office/drawing/2014/main" id="{965ACD85-268C-4510-98A0-907701284D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5704" t="25243" r="19393" b="14822"/>
            <a:stretch/>
          </p:blipFill>
          <p:spPr>
            <a:xfrm>
              <a:off x="2156360" y="1104598"/>
              <a:ext cx="8960910" cy="5502520"/>
            </a:xfrm>
            <a:prstGeom prst="rect">
              <a:avLst/>
            </a:prstGeom>
          </p:spPr>
        </p:pic>
        <p:sp>
          <p:nvSpPr>
            <p:cNvPr id="24" name="אליפסה 23">
              <a:extLst>
                <a:ext uri="{FF2B5EF4-FFF2-40B4-BE49-F238E27FC236}">
                  <a16:creationId xmlns:a16="http://schemas.microsoft.com/office/drawing/2014/main" id="{0640B074-F50F-4287-A2BB-2DA973E5C8BD}"/>
                </a:ext>
              </a:extLst>
            </p:cNvPr>
            <p:cNvSpPr/>
            <p:nvPr/>
          </p:nvSpPr>
          <p:spPr>
            <a:xfrm>
              <a:off x="6241001" y="2308194"/>
              <a:ext cx="435006" cy="213064"/>
            </a:xfrm>
            <a:prstGeom prst="ellipse">
              <a:avLst/>
            </a:prstGeom>
            <a:noFill/>
            <a:ln w="28575">
              <a:solidFill>
                <a:srgbClr val="4040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5" name="אליפסה 24">
              <a:extLst>
                <a:ext uri="{FF2B5EF4-FFF2-40B4-BE49-F238E27FC236}">
                  <a16:creationId xmlns:a16="http://schemas.microsoft.com/office/drawing/2014/main" id="{234CB2AD-6FC0-4437-8166-0EC77071DDB6}"/>
                </a:ext>
              </a:extLst>
            </p:cNvPr>
            <p:cNvSpPr/>
            <p:nvPr/>
          </p:nvSpPr>
          <p:spPr>
            <a:xfrm>
              <a:off x="6241001" y="2885637"/>
              <a:ext cx="435006" cy="213064"/>
            </a:xfrm>
            <a:prstGeom prst="ellipse">
              <a:avLst/>
            </a:prstGeom>
            <a:noFill/>
            <a:ln w="28575">
              <a:solidFill>
                <a:srgbClr val="4040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6" name="אליפסה 25">
              <a:extLst>
                <a:ext uri="{FF2B5EF4-FFF2-40B4-BE49-F238E27FC236}">
                  <a16:creationId xmlns:a16="http://schemas.microsoft.com/office/drawing/2014/main" id="{97C48890-E11B-4AFC-A985-8D653A6AE8BB}"/>
                </a:ext>
              </a:extLst>
            </p:cNvPr>
            <p:cNvSpPr/>
            <p:nvPr/>
          </p:nvSpPr>
          <p:spPr>
            <a:xfrm>
              <a:off x="6241001" y="4057885"/>
              <a:ext cx="435006" cy="213064"/>
            </a:xfrm>
            <a:prstGeom prst="ellipse">
              <a:avLst/>
            </a:prstGeom>
            <a:noFill/>
            <a:ln w="28575">
              <a:solidFill>
                <a:srgbClr val="4040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7" name="אליפסה 26">
              <a:extLst>
                <a:ext uri="{FF2B5EF4-FFF2-40B4-BE49-F238E27FC236}">
                  <a16:creationId xmlns:a16="http://schemas.microsoft.com/office/drawing/2014/main" id="{3ADE4731-C818-44F5-8109-BC808346862E}"/>
                </a:ext>
              </a:extLst>
            </p:cNvPr>
            <p:cNvSpPr/>
            <p:nvPr/>
          </p:nvSpPr>
          <p:spPr>
            <a:xfrm>
              <a:off x="6241001" y="4271336"/>
              <a:ext cx="435006" cy="213064"/>
            </a:xfrm>
            <a:prstGeom prst="ellipse">
              <a:avLst/>
            </a:prstGeom>
            <a:noFill/>
            <a:ln w="28575">
              <a:solidFill>
                <a:srgbClr val="4040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8" name="אליפסה 27">
              <a:extLst>
                <a:ext uri="{FF2B5EF4-FFF2-40B4-BE49-F238E27FC236}">
                  <a16:creationId xmlns:a16="http://schemas.microsoft.com/office/drawing/2014/main" id="{DA1EDA17-D3F8-4AE8-AC84-7F3BB1940A57}"/>
                </a:ext>
              </a:extLst>
            </p:cNvPr>
            <p:cNvSpPr/>
            <p:nvPr/>
          </p:nvSpPr>
          <p:spPr>
            <a:xfrm>
              <a:off x="6241001" y="4467031"/>
              <a:ext cx="435006" cy="213064"/>
            </a:xfrm>
            <a:prstGeom prst="ellipse">
              <a:avLst/>
            </a:prstGeom>
            <a:noFill/>
            <a:ln w="28575">
              <a:solidFill>
                <a:srgbClr val="4040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9" name="אליפסה 28">
              <a:extLst>
                <a:ext uri="{FF2B5EF4-FFF2-40B4-BE49-F238E27FC236}">
                  <a16:creationId xmlns:a16="http://schemas.microsoft.com/office/drawing/2014/main" id="{A69FFAED-2947-4223-B212-9CA829ACA79F}"/>
                </a:ext>
              </a:extLst>
            </p:cNvPr>
            <p:cNvSpPr/>
            <p:nvPr/>
          </p:nvSpPr>
          <p:spPr>
            <a:xfrm>
              <a:off x="4740674" y="4662726"/>
              <a:ext cx="435006" cy="213064"/>
            </a:xfrm>
            <a:prstGeom prst="ellipse">
              <a:avLst/>
            </a:prstGeom>
            <a:noFill/>
            <a:ln w="28575">
              <a:solidFill>
                <a:srgbClr val="4040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0" name="אליפסה 29">
              <a:extLst>
                <a:ext uri="{FF2B5EF4-FFF2-40B4-BE49-F238E27FC236}">
                  <a16:creationId xmlns:a16="http://schemas.microsoft.com/office/drawing/2014/main" id="{75900D72-341C-4539-AE5B-4518A27412B8}"/>
                </a:ext>
              </a:extLst>
            </p:cNvPr>
            <p:cNvSpPr/>
            <p:nvPr/>
          </p:nvSpPr>
          <p:spPr>
            <a:xfrm>
              <a:off x="6241001" y="6428503"/>
              <a:ext cx="435006" cy="213064"/>
            </a:xfrm>
            <a:prstGeom prst="ellipse">
              <a:avLst/>
            </a:prstGeom>
            <a:noFill/>
            <a:ln w="28575">
              <a:solidFill>
                <a:srgbClr val="4040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pic>
        <p:nvPicPr>
          <p:cNvPr id="5" name="שמע 4">
            <a:hlinkClick r:id="" action="ppaction://media"/>
            <a:extLst>
              <a:ext uri="{FF2B5EF4-FFF2-40B4-BE49-F238E27FC236}">
                <a16:creationId xmlns:a16="http://schemas.microsoft.com/office/drawing/2014/main" id="{7644D284-0194-414C-B74B-69C06A48DF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66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505"/>
    </mc:Choice>
    <mc:Fallback xmlns="">
      <p:transition spd="slow" advTm="225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Related image">
            <a:extLst>
              <a:ext uri="{FF2B5EF4-FFF2-40B4-BE49-F238E27FC236}">
                <a16:creationId xmlns:a16="http://schemas.microsoft.com/office/drawing/2014/main" id="{F8DD1495-ABE6-41B3-8ED6-E5092F0950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07" r="696" b="7588"/>
          <a:stretch/>
        </p:blipFill>
        <p:spPr bwMode="auto">
          <a:xfrm rot="16200000">
            <a:off x="2671268" y="-2662735"/>
            <a:ext cx="6862428" cy="12179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1F15A6B5-B645-4625-B4BF-9FB762735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8696" y="193462"/>
            <a:ext cx="9153898" cy="970158"/>
          </a:xfrm>
        </p:spPr>
        <p:txBody>
          <a:bodyPr>
            <a:noAutofit/>
          </a:bodyPr>
          <a:lstStyle/>
          <a:p>
            <a:r>
              <a:rPr lang="he-IL" sz="3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קובץ </a:t>
            </a:r>
            <a:r>
              <a:rPr lang="en-US" sz="3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CSV</a:t>
            </a:r>
            <a:r>
              <a:rPr lang="he-IL" sz="3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המציג את מצב המולקולות במערכת:</a:t>
            </a:r>
            <a:br>
              <a:rPr lang="he-IL" sz="2800" dirty="0"/>
            </a:br>
            <a:r>
              <a:rPr lang="he-IL" sz="2000" dirty="0"/>
              <a:t>***תוצאות ריצה בהפעלת המערכת 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D2:E4</a:t>
            </a:r>
            <a:r>
              <a:rPr lang="he-IL" sz="2000" dirty="0"/>
              <a:t> למשך 506,000 צעדי זמן***</a:t>
            </a:r>
          </a:p>
        </p:txBody>
      </p:sp>
      <p:grpSp>
        <p:nvGrpSpPr>
          <p:cNvPr id="42" name="קבוצה 41">
            <a:extLst>
              <a:ext uri="{FF2B5EF4-FFF2-40B4-BE49-F238E27FC236}">
                <a16:creationId xmlns:a16="http://schemas.microsoft.com/office/drawing/2014/main" id="{2379174D-0744-46B7-9FB6-4DC90832EFF9}"/>
              </a:ext>
            </a:extLst>
          </p:cNvPr>
          <p:cNvGrpSpPr/>
          <p:nvPr/>
        </p:nvGrpSpPr>
        <p:grpSpPr>
          <a:xfrm>
            <a:off x="2787117" y="1145864"/>
            <a:ext cx="9046813" cy="5518674"/>
            <a:chOff x="2085781" y="1145864"/>
            <a:chExt cx="9046813" cy="5518674"/>
          </a:xfrm>
        </p:grpSpPr>
        <p:pic>
          <p:nvPicPr>
            <p:cNvPr id="20" name="תמונה 19">
              <a:extLst>
                <a:ext uri="{FF2B5EF4-FFF2-40B4-BE49-F238E27FC236}">
                  <a16:creationId xmlns:a16="http://schemas.microsoft.com/office/drawing/2014/main" id="{3BB552DE-23C2-4EF3-BB94-0146F24764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2961" t="25243" r="1772" b="14822"/>
            <a:stretch/>
          </p:blipFill>
          <p:spPr>
            <a:xfrm>
              <a:off x="2085781" y="1145864"/>
              <a:ext cx="9046813" cy="5518674"/>
            </a:xfrm>
            <a:prstGeom prst="rect">
              <a:avLst/>
            </a:prstGeom>
          </p:spPr>
        </p:pic>
        <p:sp>
          <p:nvSpPr>
            <p:cNvPr id="21" name="אליפסה 20">
              <a:extLst>
                <a:ext uri="{FF2B5EF4-FFF2-40B4-BE49-F238E27FC236}">
                  <a16:creationId xmlns:a16="http://schemas.microsoft.com/office/drawing/2014/main" id="{C913C4B5-5A85-4690-BEA3-B6D83DD6267C}"/>
                </a:ext>
              </a:extLst>
            </p:cNvPr>
            <p:cNvSpPr/>
            <p:nvPr/>
          </p:nvSpPr>
          <p:spPr>
            <a:xfrm>
              <a:off x="6249879" y="1766656"/>
              <a:ext cx="435006" cy="213064"/>
            </a:xfrm>
            <a:prstGeom prst="ellipse">
              <a:avLst/>
            </a:prstGeom>
            <a:noFill/>
            <a:ln w="28575">
              <a:solidFill>
                <a:srgbClr val="4040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8" name="אליפסה 27">
              <a:extLst>
                <a:ext uri="{FF2B5EF4-FFF2-40B4-BE49-F238E27FC236}">
                  <a16:creationId xmlns:a16="http://schemas.microsoft.com/office/drawing/2014/main" id="{C77B016C-74E4-4804-ADBA-796CE65CEF19}"/>
                </a:ext>
              </a:extLst>
            </p:cNvPr>
            <p:cNvSpPr/>
            <p:nvPr/>
          </p:nvSpPr>
          <p:spPr>
            <a:xfrm>
              <a:off x="6249879" y="2932122"/>
              <a:ext cx="435006" cy="213064"/>
            </a:xfrm>
            <a:prstGeom prst="ellipse">
              <a:avLst/>
            </a:prstGeom>
            <a:noFill/>
            <a:ln w="28575">
              <a:solidFill>
                <a:srgbClr val="4040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9" name="אליפסה 28">
              <a:extLst>
                <a:ext uri="{FF2B5EF4-FFF2-40B4-BE49-F238E27FC236}">
                  <a16:creationId xmlns:a16="http://schemas.microsoft.com/office/drawing/2014/main" id="{3636FDDB-D4E4-4AC0-A55B-70B9918DD129}"/>
                </a:ext>
              </a:extLst>
            </p:cNvPr>
            <p:cNvSpPr/>
            <p:nvPr/>
          </p:nvSpPr>
          <p:spPr>
            <a:xfrm>
              <a:off x="6249879" y="4310652"/>
              <a:ext cx="435006" cy="213064"/>
            </a:xfrm>
            <a:prstGeom prst="ellipse">
              <a:avLst/>
            </a:prstGeom>
            <a:noFill/>
            <a:ln w="28575">
              <a:solidFill>
                <a:srgbClr val="4040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0" name="אליפסה 29">
              <a:extLst>
                <a:ext uri="{FF2B5EF4-FFF2-40B4-BE49-F238E27FC236}">
                  <a16:creationId xmlns:a16="http://schemas.microsoft.com/office/drawing/2014/main" id="{0C5B144D-94EA-4380-AEAC-55A2E431204E}"/>
                </a:ext>
              </a:extLst>
            </p:cNvPr>
            <p:cNvSpPr/>
            <p:nvPr/>
          </p:nvSpPr>
          <p:spPr>
            <a:xfrm>
              <a:off x="6249879" y="5499072"/>
              <a:ext cx="435006" cy="213064"/>
            </a:xfrm>
            <a:prstGeom prst="ellipse">
              <a:avLst/>
            </a:prstGeom>
            <a:noFill/>
            <a:ln w="28575">
              <a:solidFill>
                <a:srgbClr val="4040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1" name="אליפסה 30">
              <a:extLst>
                <a:ext uri="{FF2B5EF4-FFF2-40B4-BE49-F238E27FC236}">
                  <a16:creationId xmlns:a16="http://schemas.microsoft.com/office/drawing/2014/main" id="{C4B663DD-3E8F-4B6D-901D-AB392543BB57}"/>
                </a:ext>
              </a:extLst>
            </p:cNvPr>
            <p:cNvSpPr/>
            <p:nvPr/>
          </p:nvSpPr>
          <p:spPr>
            <a:xfrm>
              <a:off x="4746587" y="4310652"/>
              <a:ext cx="435006" cy="213064"/>
            </a:xfrm>
            <a:prstGeom prst="ellipse">
              <a:avLst/>
            </a:prstGeom>
            <a:noFill/>
            <a:ln w="28575">
              <a:solidFill>
                <a:srgbClr val="4040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2" name="אליפסה 31">
              <a:extLst>
                <a:ext uri="{FF2B5EF4-FFF2-40B4-BE49-F238E27FC236}">
                  <a16:creationId xmlns:a16="http://schemas.microsoft.com/office/drawing/2014/main" id="{7389B80C-B891-4422-8535-3DDFCD489864}"/>
                </a:ext>
              </a:extLst>
            </p:cNvPr>
            <p:cNvSpPr/>
            <p:nvPr/>
          </p:nvSpPr>
          <p:spPr>
            <a:xfrm>
              <a:off x="3252173" y="5687723"/>
              <a:ext cx="435006" cy="213064"/>
            </a:xfrm>
            <a:prstGeom prst="ellipse">
              <a:avLst/>
            </a:prstGeom>
            <a:noFill/>
            <a:ln w="28575">
              <a:solidFill>
                <a:srgbClr val="4040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3" name="אליפסה 32">
              <a:extLst>
                <a:ext uri="{FF2B5EF4-FFF2-40B4-BE49-F238E27FC236}">
                  <a16:creationId xmlns:a16="http://schemas.microsoft.com/office/drawing/2014/main" id="{445EAD12-5D60-4B9D-A12C-733BF6731350}"/>
                </a:ext>
              </a:extLst>
            </p:cNvPr>
            <p:cNvSpPr/>
            <p:nvPr/>
          </p:nvSpPr>
          <p:spPr>
            <a:xfrm>
              <a:off x="4746587" y="2932122"/>
              <a:ext cx="435006" cy="213064"/>
            </a:xfrm>
            <a:prstGeom prst="ellipse">
              <a:avLst/>
            </a:prstGeom>
            <a:noFill/>
            <a:ln w="28575">
              <a:solidFill>
                <a:srgbClr val="4040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0" name="אליפסה 39">
              <a:extLst>
                <a:ext uri="{FF2B5EF4-FFF2-40B4-BE49-F238E27FC236}">
                  <a16:creationId xmlns:a16="http://schemas.microsoft.com/office/drawing/2014/main" id="{A90CCA7D-2726-4538-AA6D-BF779225B884}"/>
                </a:ext>
              </a:extLst>
            </p:cNvPr>
            <p:cNvSpPr/>
            <p:nvPr/>
          </p:nvSpPr>
          <p:spPr>
            <a:xfrm>
              <a:off x="6249879" y="2337912"/>
              <a:ext cx="435006" cy="213064"/>
            </a:xfrm>
            <a:prstGeom prst="ellipse">
              <a:avLst/>
            </a:prstGeom>
            <a:noFill/>
            <a:ln w="28575">
              <a:solidFill>
                <a:srgbClr val="4040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aphicFrame>
        <p:nvGraphicFramePr>
          <p:cNvPr id="41" name="טבלה 40">
            <a:extLst>
              <a:ext uri="{FF2B5EF4-FFF2-40B4-BE49-F238E27FC236}">
                <a16:creationId xmlns:a16="http://schemas.microsoft.com/office/drawing/2014/main" id="{8653D600-E3DF-4319-B74F-B9F305FCB3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3520571"/>
              </p:ext>
            </p:extLst>
          </p:nvPr>
        </p:nvGraphicFramePr>
        <p:xfrm>
          <a:off x="106057" y="1145864"/>
          <a:ext cx="1979723" cy="2127704"/>
        </p:xfrm>
        <a:graphic>
          <a:graphicData uri="http://schemas.openxmlformats.org/drawingml/2006/table">
            <a:tbl>
              <a:tblPr rtl="1"/>
              <a:tblGrid>
                <a:gridCol w="1979723">
                  <a:extLst>
                    <a:ext uri="{9D8B030D-6E8A-4147-A177-3AD203B41FA5}">
                      <a16:colId xmlns:a16="http://schemas.microsoft.com/office/drawing/2014/main" val="3444125144"/>
                    </a:ext>
                  </a:extLst>
                </a:gridCol>
              </a:tblGrid>
              <a:tr h="276602">
                <a:tc>
                  <a:txBody>
                    <a:bodyPr/>
                    <a:lstStyle/>
                    <a:p>
                      <a:pPr algn="ctr" rtl="1" fontAlgn="b"/>
                      <a:r>
                        <a:rPr lang="he-I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לא התרחש צילוב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5913091"/>
                  </a:ext>
                </a:extLst>
              </a:tr>
              <a:tr h="265963">
                <a:tc>
                  <a:txBody>
                    <a:bodyPr/>
                    <a:lstStyle/>
                    <a:p>
                      <a:pPr algn="ctr" rtl="0" fontAlgn="b"/>
                      <a:endParaRPr lang="he-IL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0187401"/>
                  </a:ext>
                </a:extLst>
              </a:tr>
              <a:tr h="265963">
                <a:tc>
                  <a:txBody>
                    <a:bodyPr/>
                    <a:lstStyle/>
                    <a:p>
                      <a:pPr algn="ctr" rtl="1" fontAlgn="b"/>
                      <a:r>
                        <a:rPr lang="he-IL" sz="1200" b="0" i="0" u="none" strike="noStrike" dirty="0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ריצה טובה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5048848"/>
                  </a:ext>
                </a:extLst>
              </a:tr>
              <a:tr h="265963">
                <a:tc>
                  <a:txBody>
                    <a:bodyPr/>
                    <a:lstStyle/>
                    <a:p>
                      <a:pPr algn="ctr" rtl="0" fontAlgn="b"/>
                      <a:endParaRPr lang="he-IL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140915"/>
                  </a:ext>
                </a:extLst>
              </a:tr>
              <a:tr h="265963">
                <a:tc>
                  <a:txBody>
                    <a:bodyPr/>
                    <a:lstStyle/>
                    <a:p>
                      <a:pPr algn="ctr" rtl="1" fontAlgn="b"/>
                      <a:r>
                        <a:rPr lang="he-IL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המולקולה שנוצרה מהצילוב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5906038"/>
                  </a:ext>
                </a:extLst>
              </a:tr>
              <a:tr h="265963">
                <a:tc>
                  <a:txBody>
                    <a:bodyPr/>
                    <a:lstStyle/>
                    <a:p>
                      <a:pPr algn="ctr" rtl="0" fontAlgn="b"/>
                      <a:endParaRPr lang="he-IL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1066647"/>
                  </a:ext>
                </a:extLst>
              </a:tr>
              <a:tr h="521287">
                <a:tc>
                  <a:txBody>
                    <a:bodyPr/>
                    <a:lstStyle/>
                    <a:p>
                      <a:pPr algn="ctr" rtl="1" fontAlgn="b"/>
                      <a:r>
                        <a:rPr lang="he-IL" sz="1200" b="0" i="0" u="none" strike="noStrike" dirty="0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ריצה לא טובה - נוצרו מולקולות לא רצויות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274410"/>
                  </a:ext>
                </a:extLst>
              </a:tr>
            </a:tbl>
          </a:graphicData>
        </a:graphic>
      </p:graphicFrame>
      <p:sp>
        <p:nvSpPr>
          <p:cNvPr id="43" name="אליפסה 42">
            <a:extLst>
              <a:ext uri="{FF2B5EF4-FFF2-40B4-BE49-F238E27FC236}">
                <a16:creationId xmlns:a16="http://schemas.microsoft.com/office/drawing/2014/main" id="{35BC622F-E422-4C07-A410-80A08B301923}"/>
              </a:ext>
            </a:extLst>
          </p:cNvPr>
          <p:cNvSpPr/>
          <p:nvPr/>
        </p:nvSpPr>
        <p:spPr>
          <a:xfrm>
            <a:off x="106057" y="2182481"/>
            <a:ext cx="1979724" cy="476308"/>
          </a:xfrm>
          <a:prstGeom prst="ellipse">
            <a:avLst/>
          </a:prstGeom>
          <a:noFill/>
          <a:ln w="28575">
            <a:solidFill>
              <a:srgbClr val="4040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4" name="שמע 3">
            <a:hlinkClick r:id="" action="ppaction://media"/>
            <a:extLst>
              <a:ext uri="{FF2B5EF4-FFF2-40B4-BE49-F238E27FC236}">
                <a16:creationId xmlns:a16="http://schemas.microsoft.com/office/drawing/2014/main" id="{40981752-4268-45D5-8198-9922BFAC3D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281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99"/>
    </mc:Choice>
    <mc:Fallback xmlns="">
      <p:transition spd="slow" advTm="53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Related image">
            <a:extLst>
              <a:ext uri="{FF2B5EF4-FFF2-40B4-BE49-F238E27FC236}">
                <a16:creationId xmlns:a16="http://schemas.microsoft.com/office/drawing/2014/main" id="{EDCEB715-C718-4106-9288-8584963EE9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07" r="696" b="7588"/>
          <a:stretch/>
        </p:blipFill>
        <p:spPr bwMode="auto">
          <a:xfrm rot="16200000">
            <a:off x="2671268" y="-2662735"/>
            <a:ext cx="6862428" cy="12179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8D6D345D-3450-43E8-BDBA-49D39D553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2936" y="163833"/>
            <a:ext cx="9680864" cy="976746"/>
          </a:xfrm>
        </p:spPr>
        <p:txBody>
          <a:bodyPr>
            <a:noAutofit/>
          </a:bodyPr>
          <a:lstStyle/>
          <a:p>
            <a:br>
              <a:rPr lang="he-IL" sz="4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he-IL" sz="4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תיאור הפתרון לבעיה 2: (המשך הפרויקט)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C8B28E8-E59F-455D-B167-E855208720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3656"/>
            <a:ext cx="10515600" cy="4471266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he-IL" dirty="0"/>
              <a:t>פיתוח קוד לשימוש בכרטיס מסך </a:t>
            </a:r>
            <a:r>
              <a:rPr lang="he-IL" dirty="0" err="1"/>
              <a:t>למקבול</a:t>
            </a:r>
            <a:r>
              <a:rPr lang="he-IL" dirty="0"/>
              <a:t> התוכנית - בניית </a:t>
            </a:r>
            <a:r>
              <a:rPr lang="en-US" dirty="0" err="1"/>
              <a:t>gpu</a:t>
            </a:r>
            <a:r>
              <a:rPr lang="he-IL" dirty="0"/>
              <a:t> שירוץ על קוד ה</a:t>
            </a:r>
            <a:r>
              <a:rPr lang="en-US" dirty="0"/>
              <a:t>Meta-Dynamic</a:t>
            </a:r>
            <a:r>
              <a:rPr lang="he-IL" dirty="0"/>
              <a:t> בתוך המחלקה </a:t>
            </a:r>
            <a:r>
              <a:rPr lang="en-US" dirty="0"/>
              <a:t>REAXFF</a:t>
            </a:r>
            <a:r>
              <a:rPr lang="he-IL" dirty="0"/>
              <a:t> ב-</a:t>
            </a:r>
            <a:r>
              <a:rPr lang="en-US" dirty="0"/>
              <a:t>LAMMPS</a:t>
            </a:r>
            <a:r>
              <a:rPr lang="he-IL" dirty="0"/>
              <a:t>.	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he-IL" dirty="0"/>
              <a:t>מקבול זה יכול לייעל משמעותית את זמן הריצה, בסדר גודל של אחד לאלף.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he-IL" dirty="0"/>
              <a:t>תכנית עבודה: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he-IL" dirty="0"/>
              <a:t> ראשית, הרצת ה-</a:t>
            </a:r>
            <a:r>
              <a:rPr lang="en-US" i="1" dirty="0"/>
              <a:t>gpu</a:t>
            </a:r>
            <a:r>
              <a:rPr lang="he-IL" dirty="0"/>
              <a:t> על קוד ה-</a:t>
            </a:r>
            <a:r>
              <a:rPr lang="en-US" dirty="0"/>
              <a:t> REAXFF</a:t>
            </a:r>
            <a:r>
              <a:rPr lang="he-IL" dirty="0"/>
              <a:t>של </a:t>
            </a:r>
            <a:r>
              <a:rPr lang="en-US" i="1" dirty="0"/>
              <a:t>LAMMPS</a:t>
            </a:r>
            <a:r>
              <a:rPr lang="he-IL" dirty="0"/>
              <a:t> לבד ובדיקה אחר תוצאות טובות.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he-IL" dirty="0"/>
              <a:t> הרצת ה-</a:t>
            </a:r>
            <a:r>
              <a:rPr lang="en-US" i="1" dirty="0"/>
              <a:t>gpu</a:t>
            </a:r>
            <a:r>
              <a:rPr lang="he-IL" dirty="0"/>
              <a:t> יחד עם הקוד הנוסף של ה-</a:t>
            </a:r>
            <a:r>
              <a:rPr lang="en-US" i="1" dirty="0"/>
              <a:t>Meta-Dynamic</a:t>
            </a:r>
            <a:r>
              <a:rPr lang="he-IL" dirty="0"/>
              <a:t> ובדיקה אחר תוצאות טובות.</a:t>
            </a:r>
            <a:endParaRPr lang="en-US" dirty="0"/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endParaRPr lang="he-IL" dirty="0"/>
          </a:p>
        </p:txBody>
      </p:sp>
      <p:pic>
        <p:nvPicPr>
          <p:cNvPr id="6" name="שמע 5">
            <a:hlinkClick r:id="" action="ppaction://media"/>
            <a:extLst>
              <a:ext uri="{FF2B5EF4-FFF2-40B4-BE49-F238E27FC236}">
                <a16:creationId xmlns:a16="http://schemas.microsoft.com/office/drawing/2014/main" id="{6C6D057A-9C69-4C0F-9CC9-5C6A7CD177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285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082"/>
    </mc:Choice>
    <mc:Fallback xmlns="">
      <p:transition spd="slow" advTm="260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Related image">
            <a:extLst>
              <a:ext uri="{FF2B5EF4-FFF2-40B4-BE49-F238E27FC236}">
                <a16:creationId xmlns:a16="http://schemas.microsoft.com/office/drawing/2014/main" id="{7CF5679B-3791-420B-90DB-B1D4E0C72E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07" r="696" b="7588"/>
          <a:stretch/>
        </p:blipFill>
        <p:spPr bwMode="auto">
          <a:xfrm rot="16200000">
            <a:off x="2671268" y="-2662735"/>
            <a:ext cx="6862428" cy="12179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85D9A84E-ECA9-41DE-ADB7-B18269FFF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272" y="412540"/>
            <a:ext cx="8236527" cy="570057"/>
          </a:xfrm>
        </p:spPr>
        <p:txBody>
          <a:bodyPr>
            <a:noAutofit/>
          </a:bodyPr>
          <a:lstStyle/>
          <a:p>
            <a:r>
              <a:rPr lang="he-IL" sz="4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מבוא</a:t>
            </a:r>
            <a:endParaRPr lang="he-IL" sz="54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7F20991-ADE4-4975-9497-C663AE82C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19647"/>
            <a:ext cx="10515600" cy="3855026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he-IL" dirty="0"/>
              <a:t>סימולציה – דימוי מודל תנועה של אטומים במולקולה, על ידי החלת חוקים של מכניקה קלאסית.</a:t>
            </a: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he-IL" dirty="0"/>
              <a:t>הרצת סימולציה מסוג מטה-דינמיקה של דינמיקה מולקולרית מאפשרת חיקוי תנאי מעבדה אמיתיים.</a:t>
            </a: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US" dirty="0"/>
              <a:t>LAMMPS</a:t>
            </a:r>
            <a:r>
              <a:rPr lang="he-IL" dirty="0"/>
              <a:t> – תוכנה להרצת סימולציות מטה-דינמיות של דינמיקה מולקולרית על אטומים ומולקולות.</a:t>
            </a:r>
          </a:p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endParaRPr lang="he-IL" dirty="0"/>
          </a:p>
        </p:txBody>
      </p:sp>
      <p:pic>
        <p:nvPicPr>
          <p:cNvPr id="5" name="שמע 4">
            <a:hlinkClick r:id="" action="ppaction://media"/>
            <a:extLst>
              <a:ext uri="{FF2B5EF4-FFF2-40B4-BE49-F238E27FC236}">
                <a16:creationId xmlns:a16="http://schemas.microsoft.com/office/drawing/2014/main" id="{9AB52AC6-7E3E-42B0-A865-FB1877C626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02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779"/>
    </mc:Choice>
    <mc:Fallback xmlns="">
      <p:transition spd="slow" advTm="177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Related image">
            <a:extLst>
              <a:ext uri="{FF2B5EF4-FFF2-40B4-BE49-F238E27FC236}">
                <a16:creationId xmlns:a16="http://schemas.microsoft.com/office/drawing/2014/main" id="{5BC350C6-3D4B-4359-8D46-B6713BA21D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07" r="696" b="7588"/>
          <a:stretch/>
        </p:blipFill>
        <p:spPr bwMode="auto">
          <a:xfrm rot="16200000">
            <a:off x="2671268" y="-2662735"/>
            <a:ext cx="6862428" cy="12179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844682" y="670875"/>
            <a:ext cx="10515600" cy="2861732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he-IL" dirty="0"/>
              <a:t>ריאקציה כימית - צילוב - תהליך שבו משתנה מבנה המולקולות המרכיבות את החומר.</a:t>
            </a: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he-IL" dirty="0"/>
              <a:t>זיהוי ארבעת האטומים המגיבים (בין 2 המולקולות) במיקומים קרובים והפעלת הפוטנציאל הנוסף – יגרום להאצת התרחשות תהליך הצילוב.</a:t>
            </a: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he-IL" dirty="0"/>
              <a:t>נתמקד בהרצת סימולציות על 2 המולקולות הבאות:  </a:t>
            </a:r>
            <a:r>
              <a:rPr lang="en-US" i="1" dirty="0"/>
              <a:t>EPON862</a:t>
            </a:r>
            <a:r>
              <a:rPr lang="he-IL" dirty="0"/>
              <a:t>, </a:t>
            </a:r>
            <a:r>
              <a:rPr lang="en-US" i="1" dirty="0"/>
              <a:t>DETDA</a:t>
            </a:r>
            <a:r>
              <a:rPr lang="he-IL" dirty="0"/>
              <a:t>.</a:t>
            </a:r>
            <a:endParaRPr lang="en-US" dirty="0"/>
          </a:p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endParaRPr lang="he-IL" dirty="0"/>
          </a:p>
          <a:p>
            <a:pPr>
              <a:lnSpc>
                <a:spcPct val="100000"/>
              </a:lnSpc>
              <a:spcAft>
                <a:spcPts val="1200"/>
              </a:spcAft>
            </a:pPr>
            <a:endParaRPr lang="he-IL" dirty="0"/>
          </a:p>
        </p:txBody>
      </p:sp>
      <p:pic>
        <p:nvPicPr>
          <p:cNvPr id="2" name="שמע 1">
            <a:hlinkClick r:id="" action="ppaction://media"/>
            <a:extLst>
              <a:ext uri="{FF2B5EF4-FFF2-40B4-BE49-F238E27FC236}">
                <a16:creationId xmlns:a16="http://schemas.microsoft.com/office/drawing/2014/main" id="{6192CF6D-F927-42D0-B0FD-633558DE1D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97988A2-A0A8-4A37-9322-A951E40FD331}"/>
              </a:ext>
            </a:extLst>
          </p:cNvPr>
          <p:cNvPicPr/>
          <p:nvPr/>
        </p:nvPicPr>
        <p:blipFill rotWithShape="1">
          <a:blip r:embed="rId7"/>
          <a:srcRect l="185" t="2694" r="312" b="16487"/>
          <a:stretch/>
        </p:blipFill>
        <p:spPr bwMode="auto">
          <a:xfrm>
            <a:off x="2442889" y="4416137"/>
            <a:ext cx="7306221" cy="208231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4520E3E5-17C1-4E4E-BE19-CF90A323D363}"/>
              </a:ext>
            </a:extLst>
          </p:cNvPr>
          <p:cNvSpPr txBox="1"/>
          <p:nvPr/>
        </p:nvSpPr>
        <p:spPr>
          <a:xfrm>
            <a:off x="2229724" y="3892152"/>
            <a:ext cx="751938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spcAft>
                <a:spcPts val="1200"/>
              </a:spcAft>
            </a:pPr>
            <a:r>
              <a:rPr lang="he-IL" dirty="0"/>
              <a:t>המולקולות </a:t>
            </a:r>
            <a:r>
              <a:rPr lang="en-US" i="1" dirty="0"/>
              <a:t>EPON862(b)</a:t>
            </a:r>
            <a:r>
              <a:rPr lang="he-IL" dirty="0"/>
              <a:t>,</a:t>
            </a:r>
            <a:r>
              <a:rPr lang="en-US" i="1" dirty="0"/>
              <a:t> DETDA(a) </a:t>
            </a:r>
            <a:r>
              <a:rPr lang="he-IL" dirty="0"/>
              <a:t>עליהן אנו עובדים: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420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120"/>
    </mc:Choice>
    <mc:Fallback xmlns="">
      <p:transition spd="slow" advTm="20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Related image">
            <a:extLst>
              <a:ext uri="{FF2B5EF4-FFF2-40B4-BE49-F238E27FC236}">
                <a16:creationId xmlns:a16="http://schemas.microsoft.com/office/drawing/2014/main" id="{453F10B3-C07A-45DB-8B89-AE5D3A7C98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07" r="696" b="7588"/>
          <a:stretch/>
        </p:blipFill>
        <p:spPr bwMode="auto">
          <a:xfrm rot="16200000">
            <a:off x="2671268" y="-2662735"/>
            <a:ext cx="6862428" cy="12179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5AA6ACE5-2C13-48A1-A18B-4A4CADAE4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8476" y="266880"/>
            <a:ext cx="7166264" cy="1110384"/>
          </a:xfrm>
        </p:spPr>
        <p:txBody>
          <a:bodyPr>
            <a:normAutofit/>
          </a:bodyPr>
          <a:lstStyle/>
          <a:p>
            <a:r>
              <a:rPr lang="he-IL" sz="4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צילוב במולקולות </a:t>
            </a:r>
            <a:r>
              <a:rPr lang="en-US" sz="4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D1:E2</a:t>
            </a:r>
            <a:endParaRPr lang="he-IL" sz="48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537B135A-24F6-4966-8850-53DC2371E78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6079" t="40381" r="51915" b="39457"/>
          <a:stretch/>
        </p:blipFill>
        <p:spPr>
          <a:xfrm>
            <a:off x="7795443" y="2890908"/>
            <a:ext cx="3829297" cy="3027287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01841309-C2B7-4B35-B472-1E42DBFA1FF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1749" t="40903" r="24277" b="39457"/>
          <a:stretch/>
        </p:blipFill>
        <p:spPr>
          <a:xfrm>
            <a:off x="1138503" y="2890907"/>
            <a:ext cx="3829297" cy="3027287"/>
          </a:xfrm>
          <a:prstGeom prst="rect">
            <a:avLst/>
          </a:prstGeom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BD669A82-A74C-4591-B2B6-134B4914AF00}"/>
              </a:ext>
            </a:extLst>
          </p:cNvPr>
          <p:cNvSpPr txBox="1"/>
          <p:nvPr/>
        </p:nvSpPr>
        <p:spPr>
          <a:xfrm>
            <a:off x="7795443" y="1824025"/>
            <a:ext cx="3454744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/>
              <a:t>מצב התחלתי של המערכת:</a:t>
            </a:r>
          </a:p>
          <a:p>
            <a:r>
              <a:rPr lang="he-IL" dirty="0"/>
              <a:t>מולקולה אחת מסוג </a:t>
            </a:r>
            <a:r>
              <a:rPr lang="en-US" i="1" dirty="0"/>
              <a:t> DETDA(a)</a:t>
            </a:r>
            <a:r>
              <a:rPr lang="he-IL" i="1" dirty="0"/>
              <a:t> </a:t>
            </a:r>
          </a:p>
          <a:p>
            <a:r>
              <a:rPr lang="he-IL" i="1" dirty="0"/>
              <a:t>ושני מולקולות מסוג </a:t>
            </a:r>
            <a:r>
              <a:rPr lang="en-US" i="1" dirty="0"/>
              <a:t>EPON862(b) </a:t>
            </a:r>
            <a:endParaRPr lang="he-IL" dirty="0"/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620A9E3A-AC69-4971-8421-3860F09ACAF8}"/>
              </a:ext>
            </a:extLst>
          </p:cNvPr>
          <p:cNvSpPr txBox="1"/>
          <p:nvPr/>
        </p:nvSpPr>
        <p:spPr>
          <a:xfrm>
            <a:off x="1138503" y="1824025"/>
            <a:ext cx="3454744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/>
              <a:t>מצב המערכת לאחר הסימולציה והפעלת הפוטנציאל:</a:t>
            </a:r>
          </a:p>
          <a:p>
            <a:r>
              <a:rPr lang="he-IL" dirty="0"/>
              <a:t>מולקולה אחת גדולה מסוג </a:t>
            </a:r>
            <a:r>
              <a:rPr lang="en-US" dirty="0"/>
              <a:t>DE2</a:t>
            </a:r>
            <a:endParaRPr lang="he-IL" dirty="0"/>
          </a:p>
        </p:txBody>
      </p:sp>
      <p:cxnSp>
        <p:nvCxnSpPr>
          <p:cNvPr id="9" name="מחבר חץ ישר 8">
            <a:extLst>
              <a:ext uri="{FF2B5EF4-FFF2-40B4-BE49-F238E27FC236}">
                <a16:creationId xmlns:a16="http://schemas.microsoft.com/office/drawing/2014/main" id="{875C82D2-94FC-4A5E-BBFE-CBAC14A0D9EE}"/>
              </a:ext>
            </a:extLst>
          </p:cNvPr>
          <p:cNvCxnSpPr>
            <a:cxnSpLocks/>
          </p:cNvCxnSpPr>
          <p:nvPr/>
        </p:nvCxnSpPr>
        <p:spPr>
          <a:xfrm flipH="1">
            <a:off x="4967800" y="4404550"/>
            <a:ext cx="271316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שמע 2">
            <a:hlinkClick r:id="" action="ppaction://media"/>
            <a:extLst>
              <a:ext uri="{FF2B5EF4-FFF2-40B4-BE49-F238E27FC236}">
                <a16:creationId xmlns:a16="http://schemas.microsoft.com/office/drawing/2014/main" id="{0CEDE8A7-BB7C-42FC-A7E6-1F406D5ECB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715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20"/>
    </mc:Choice>
    <mc:Fallback xmlns="">
      <p:transition spd="slow" advTm="5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Related image">
            <a:extLst>
              <a:ext uri="{FF2B5EF4-FFF2-40B4-BE49-F238E27FC236}">
                <a16:creationId xmlns:a16="http://schemas.microsoft.com/office/drawing/2014/main" id="{58D377A9-1D5C-442E-845E-9143B99258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07" r="696" b="7588"/>
          <a:stretch/>
        </p:blipFill>
        <p:spPr bwMode="auto">
          <a:xfrm rot="16200000">
            <a:off x="2671268" y="-2662735"/>
            <a:ext cx="6862428" cy="12179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0FE07B1B-12A1-416D-A2EF-E32FC9DF8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028" y="365126"/>
            <a:ext cx="9317182" cy="1172730"/>
          </a:xfrm>
        </p:spPr>
        <p:txBody>
          <a:bodyPr>
            <a:normAutofit/>
          </a:bodyPr>
          <a:lstStyle/>
          <a:p>
            <a:r>
              <a:rPr lang="he-IL" sz="4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מטרת הפרויקט (תיאור הבעיות):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2E021909-490F-4B51-9EA0-F3E1219123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6621" y="1836391"/>
            <a:ext cx="6462589" cy="1812331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2400"/>
              </a:spcAft>
            </a:pPr>
            <a:r>
              <a:rPr lang="he-IL" dirty="0"/>
              <a:t>הגעה לאחוז צילוב גבוה ככל הניתן.</a:t>
            </a:r>
          </a:p>
          <a:p>
            <a:pPr>
              <a:lnSpc>
                <a:spcPct val="100000"/>
              </a:lnSpc>
            </a:pPr>
            <a:r>
              <a:rPr lang="he-IL" dirty="0"/>
              <a:t>שיפור זמני ריצה באופן משמעותי.</a:t>
            </a:r>
            <a:endParaRPr lang="en-US" dirty="0"/>
          </a:p>
          <a:p>
            <a:pPr marL="0" indent="0">
              <a:lnSpc>
                <a:spcPct val="100000"/>
              </a:lnSpc>
              <a:buNone/>
            </a:pPr>
            <a:endParaRPr lang="he-IL" dirty="0"/>
          </a:p>
        </p:txBody>
      </p:sp>
      <p:pic>
        <p:nvPicPr>
          <p:cNvPr id="5" name="שמע 4">
            <a:hlinkClick r:id="" action="ppaction://media"/>
            <a:extLst>
              <a:ext uri="{FF2B5EF4-FFF2-40B4-BE49-F238E27FC236}">
                <a16:creationId xmlns:a16="http://schemas.microsoft.com/office/drawing/2014/main" id="{DE552324-78F5-4E61-A5E3-474075C643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09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64"/>
    </mc:Choice>
    <mc:Fallback xmlns="">
      <p:transition spd="slow" advTm="63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Related image">
            <a:extLst>
              <a:ext uri="{FF2B5EF4-FFF2-40B4-BE49-F238E27FC236}">
                <a16:creationId xmlns:a16="http://schemas.microsoft.com/office/drawing/2014/main" id="{63D40A9D-F423-4068-A9C3-B6AF5FE7E2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07" r="696" b="7588"/>
          <a:stretch/>
        </p:blipFill>
        <p:spPr bwMode="auto">
          <a:xfrm rot="16200000">
            <a:off x="2671268" y="-2662735"/>
            <a:ext cx="6862428" cy="12179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61757591-E2C6-4053-98AF-364A8E186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445" y="374003"/>
            <a:ext cx="8628355" cy="868870"/>
          </a:xfrm>
        </p:spPr>
        <p:txBody>
          <a:bodyPr>
            <a:noAutofit/>
          </a:bodyPr>
          <a:lstStyle/>
          <a:p>
            <a:r>
              <a:rPr lang="he-IL" sz="4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רקע לבעיה 1: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76548E6-CCF1-4AEE-9855-BB4BA9B9A0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8033"/>
            <a:ext cx="10515600" cy="4263449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  <a:spcAft>
                <a:spcPts val="1200"/>
              </a:spcAft>
            </a:pPr>
            <a:r>
              <a:rPr lang="he-IL" dirty="0"/>
              <a:t>פרמטרים שונים בהפעלת הפוטנציאל –הכוחות </a:t>
            </a:r>
            <a:r>
              <a:rPr lang="en-US" dirty="0"/>
              <a:t>F1,F2</a:t>
            </a:r>
            <a:r>
              <a:rPr lang="he-IL" dirty="0"/>
              <a:t> המופעלים על כל זוג אטומים ומספר צעדי הזמן שבהם מופעל הפוטנציאל.</a:t>
            </a:r>
            <a:endParaRPr lang="en-US" dirty="0"/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he-IL" dirty="0"/>
              <a:t>כרגע, לא ברור מהם הפרמטרים האופטימליים שיובילו לאחוז צילוב גבוה.</a:t>
            </a:r>
            <a:endParaRPr lang="en-US" dirty="0"/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he-IL" dirty="0"/>
              <a:t>סימולציות שונות פועלות על סדרי גודל שונים של מולקולות.</a:t>
            </a:r>
            <a:endParaRPr lang="en-US" dirty="0"/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he-IL" dirty="0"/>
              <a:t>המטרה: למצוא את הפרמטרים שיביאו לאחוז הצילוב הגבוה ביותר, באופן שיטתי, עבור סדרי גודל שונים של המולקולות.</a:t>
            </a:r>
            <a:endParaRPr lang="en-US" dirty="0"/>
          </a:p>
          <a:p>
            <a:pPr marL="0" indent="0">
              <a:lnSpc>
                <a:spcPct val="100000"/>
              </a:lnSpc>
              <a:spcAft>
                <a:spcPts val="1800"/>
              </a:spcAft>
              <a:buNone/>
            </a:pPr>
            <a:endParaRPr lang="he-IL" dirty="0"/>
          </a:p>
        </p:txBody>
      </p:sp>
      <p:pic>
        <p:nvPicPr>
          <p:cNvPr id="5" name="שמע 4">
            <a:hlinkClick r:id="" action="ppaction://media"/>
            <a:extLst>
              <a:ext uri="{FF2B5EF4-FFF2-40B4-BE49-F238E27FC236}">
                <a16:creationId xmlns:a16="http://schemas.microsoft.com/office/drawing/2014/main" id="{2AA79E3D-C993-4C38-9A5F-4FA883BD09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699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432"/>
    </mc:Choice>
    <mc:Fallback xmlns="">
      <p:transition spd="slow" advTm="224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Related image">
            <a:extLst>
              <a:ext uri="{FF2B5EF4-FFF2-40B4-BE49-F238E27FC236}">
                <a16:creationId xmlns:a16="http://schemas.microsoft.com/office/drawing/2014/main" id="{6B50E11D-B4E9-4F3A-9FC8-4C05485A70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07" r="696" b="7588"/>
          <a:stretch/>
        </p:blipFill>
        <p:spPr bwMode="auto">
          <a:xfrm rot="16200000">
            <a:off x="2671268" y="-2662735"/>
            <a:ext cx="6862428" cy="12179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0AE282F3-D001-499E-91CA-576F51948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8900" y="365125"/>
            <a:ext cx="8724900" cy="1006475"/>
          </a:xfrm>
        </p:spPr>
        <p:txBody>
          <a:bodyPr>
            <a:normAutofit/>
          </a:bodyPr>
          <a:lstStyle/>
          <a:p>
            <a:r>
              <a:rPr lang="he-IL" sz="4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רקע לבעיה 2: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33535EC-E89C-41C1-B3D6-D16664EC16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289"/>
            <a:ext cx="10515600" cy="3276311"/>
          </a:xfrm>
        </p:spPr>
        <p:txBody>
          <a:bodyPr>
            <a:normAutofit lnSpcReduction="10000"/>
          </a:bodyPr>
          <a:lstStyle/>
          <a:p>
            <a:pPr lvl="0">
              <a:spcAft>
                <a:spcPts val="1200"/>
              </a:spcAft>
            </a:pPr>
            <a:r>
              <a:rPr lang="he-IL" dirty="0"/>
              <a:t>ההרצות מבצעות חישובים עם נתונים על אלפי חלקיקי אטומים.</a:t>
            </a:r>
          </a:p>
          <a:p>
            <a:pPr>
              <a:spcAft>
                <a:spcPts val="1200"/>
              </a:spcAft>
            </a:pPr>
            <a:r>
              <a:rPr lang="he-IL" dirty="0"/>
              <a:t>הרצות ביחס של 2:4 מולקולות או 4:8 מולקולות ארכו זמן סביר.</a:t>
            </a:r>
          </a:p>
          <a:p>
            <a:pPr>
              <a:spcAft>
                <a:spcPts val="1200"/>
              </a:spcAft>
            </a:pPr>
            <a:r>
              <a:rPr lang="he-IL" dirty="0"/>
              <a:t>בהרצות גדולות יותר – ביחס של 8:16 או 16:32 מולקולות – זמני הריצה גדלו משמעותית.</a:t>
            </a:r>
          </a:p>
          <a:p>
            <a:pPr>
              <a:spcAft>
                <a:spcPts val="1200"/>
              </a:spcAft>
            </a:pPr>
            <a:r>
              <a:rPr lang="he-IL" dirty="0"/>
              <a:t>התחילו להפוך את הקוד למקבילי על מספר מעבדים, אך לריצות גדולות זה </a:t>
            </a:r>
            <a:r>
              <a:rPr lang="he-IL"/>
              <a:t>לא מספיק.</a:t>
            </a:r>
            <a:endParaRPr lang="en-US" dirty="0"/>
          </a:p>
          <a:p>
            <a:pPr marL="0" indent="0">
              <a:spcAft>
                <a:spcPts val="1200"/>
              </a:spcAft>
              <a:buNone/>
            </a:pPr>
            <a:endParaRPr lang="he-IL" dirty="0"/>
          </a:p>
        </p:txBody>
      </p:sp>
      <p:pic>
        <p:nvPicPr>
          <p:cNvPr id="5" name="שמע 4">
            <a:hlinkClick r:id="" action="ppaction://media"/>
            <a:extLst>
              <a:ext uri="{FF2B5EF4-FFF2-40B4-BE49-F238E27FC236}">
                <a16:creationId xmlns:a16="http://schemas.microsoft.com/office/drawing/2014/main" id="{49352059-A83D-4FBC-99BF-EF19AE2B665F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240.5396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53800" y="6019800"/>
            <a:ext cx="6223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669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864"/>
    </mc:Choice>
    <mc:Fallback xmlns="">
      <p:transition spd="slow" advTm="218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Related image">
            <a:extLst>
              <a:ext uri="{FF2B5EF4-FFF2-40B4-BE49-F238E27FC236}">
                <a16:creationId xmlns:a16="http://schemas.microsoft.com/office/drawing/2014/main" id="{B2A1FD09-E979-4C7E-9D2A-6B428C1781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07" r="696" b="7588"/>
          <a:stretch/>
        </p:blipFill>
        <p:spPr bwMode="auto">
          <a:xfrm rot="16200000">
            <a:off x="2671268" y="-2662735"/>
            <a:ext cx="6862428" cy="12179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1089EE5A-5A38-496A-A6BF-F10DE4C99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682" y="226716"/>
            <a:ext cx="10515600" cy="1119188"/>
          </a:xfrm>
        </p:spPr>
        <p:txBody>
          <a:bodyPr>
            <a:normAutofit/>
          </a:bodyPr>
          <a:lstStyle/>
          <a:p>
            <a:r>
              <a:rPr lang="he-IL" sz="4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פתרון: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B2ADFE2-DB15-4D96-9A00-3E113A75A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82" y="1407270"/>
            <a:ext cx="10515600" cy="4351338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he-IL" dirty="0"/>
              <a:t>פיתוח כלים אוטומטיים למציאת הפרמטרים האופטימליים להפעלת הפוטנציאל הנוסף. </a:t>
            </a:r>
          </a:p>
          <a:p>
            <a:pPr>
              <a:spcAft>
                <a:spcPts val="1200"/>
              </a:spcAft>
            </a:pPr>
            <a:r>
              <a:rPr lang="he-IL" dirty="0"/>
              <a:t>פיתוח קוד לשימוש בכרטיס מסך (</a:t>
            </a:r>
            <a:r>
              <a:rPr lang="en-US" dirty="0"/>
              <a:t>gpu</a:t>
            </a:r>
            <a:r>
              <a:rPr lang="he-IL" dirty="0"/>
              <a:t>) למקבול התוכנית.</a:t>
            </a:r>
          </a:p>
        </p:txBody>
      </p:sp>
      <p:grpSp>
        <p:nvGrpSpPr>
          <p:cNvPr id="8" name="קבוצה 7">
            <a:extLst>
              <a:ext uri="{FF2B5EF4-FFF2-40B4-BE49-F238E27FC236}">
                <a16:creationId xmlns:a16="http://schemas.microsoft.com/office/drawing/2014/main" id="{ACA2B717-5480-4768-8993-18E57AA977E7}"/>
              </a:ext>
            </a:extLst>
          </p:cNvPr>
          <p:cNvGrpSpPr/>
          <p:nvPr/>
        </p:nvGrpSpPr>
        <p:grpSpPr>
          <a:xfrm>
            <a:off x="2311717" y="3272756"/>
            <a:ext cx="7581530" cy="3585243"/>
            <a:chOff x="2831977" y="3320249"/>
            <a:chExt cx="7581530" cy="3585243"/>
          </a:xfrm>
        </p:grpSpPr>
        <p:sp>
          <p:nvSpPr>
            <p:cNvPr id="7" name="מלבן 6">
              <a:extLst>
                <a:ext uri="{FF2B5EF4-FFF2-40B4-BE49-F238E27FC236}">
                  <a16:creationId xmlns:a16="http://schemas.microsoft.com/office/drawing/2014/main" id="{8F0F7147-9DB2-4FA1-9208-7721E79E47C6}"/>
                </a:ext>
              </a:extLst>
            </p:cNvPr>
            <p:cNvSpPr/>
            <p:nvPr/>
          </p:nvSpPr>
          <p:spPr>
            <a:xfrm>
              <a:off x="2831977" y="3320249"/>
              <a:ext cx="7581530" cy="328473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pic>
          <p:nvPicPr>
            <p:cNvPr id="6" name="תמונה 5">
              <a:extLst>
                <a:ext uri="{FF2B5EF4-FFF2-40B4-BE49-F238E27FC236}">
                  <a16:creationId xmlns:a16="http://schemas.microsoft.com/office/drawing/2014/main" id="{E73FDBE5-C5DA-44CC-9E41-B0ADB6A211EA}"/>
                </a:ext>
              </a:extLst>
            </p:cNvPr>
            <p:cNvPicPr/>
            <p:nvPr/>
          </p:nvPicPr>
          <p:blipFill rotWithShape="1">
            <a:blip r:embed="rId6" cstate="print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b="-8778"/>
            <a:stretch/>
          </p:blipFill>
          <p:spPr bwMode="auto">
            <a:xfrm>
              <a:off x="2831977" y="3394374"/>
              <a:ext cx="7528263" cy="3511118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pic>
        <p:nvPicPr>
          <p:cNvPr id="5" name="שמע 4">
            <a:hlinkClick r:id="" action="ppaction://media"/>
            <a:extLst>
              <a:ext uri="{FF2B5EF4-FFF2-40B4-BE49-F238E27FC236}">
                <a16:creationId xmlns:a16="http://schemas.microsoft.com/office/drawing/2014/main" id="{5043DD9B-2064-4C03-A04D-2540D33BA3EF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00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350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511"/>
    </mc:Choice>
    <mc:Fallback xmlns="">
      <p:transition spd="slow" advTm="275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Related image">
            <a:extLst>
              <a:ext uri="{FF2B5EF4-FFF2-40B4-BE49-F238E27FC236}">
                <a16:creationId xmlns:a16="http://schemas.microsoft.com/office/drawing/2014/main" id="{FD360208-927A-4F8F-8B72-C96FA02CA2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07" r="696" b="7588"/>
          <a:stretch/>
        </p:blipFill>
        <p:spPr bwMode="auto">
          <a:xfrm rot="16200000">
            <a:off x="2658306" y="-2658305"/>
            <a:ext cx="6862428" cy="12179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374B660F-A4FF-448E-805B-C7D89BDE3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7018" y="197427"/>
            <a:ext cx="6116782" cy="374073"/>
          </a:xfrm>
        </p:spPr>
        <p:txBody>
          <a:bodyPr>
            <a:noAutofit/>
          </a:bodyPr>
          <a:lstStyle/>
          <a:p>
            <a:br>
              <a:rPr lang="he-IL" sz="4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he-IL" sz="4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תיאור הפתרון לבעיה 1: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D3255DB-E4FB-41B3-88D4-4F9F19688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3476" y="1340429"/>
            <a:ext cx="10515600" cy="2826326"/>
          </a:xfrm>
        </p:spPr>
        <p:txBody>
          <a:bodyPr>
            <a:noAutofit/>
          </a:bodyPr>
          <a:lstStyle/>
          <a:p>
            <a:pPr lvl="0">
              <a:spcBef>
                <a:spcPts val="0"/>
              </a:spcBef>
              <a:spcAft>
                <a:spcPts val="1200"/>
              </a:spcAft>
            </a:pPr>
            <a:r>
              <a:rPr lang="he-IL" sz="2400" dirty="0"/>
              <a:t>עבור כל סימולציה, יופעל קוד בדיקה אוטומטי למציאת הפרמטרים איתם נגיע לאחוז צילוב מקסימלי.</a:t>
            </a:r>
            <a:endParaRPr lang="en-US" sz="2400" dirty="0"/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he-IL" sz="2400" dirty="0"/>
              <a:t>הפרמטרים המעניינים בנוסחה הם הכוחות </a:t>
            </a:r>
            <a:r>
              <a:rPr lang="en-US" sz="2400" dirty="0"/>
              <a:t>F1</a:t>
            </a:r>
            <a:r>
              <a:rPr lang="he-IL" sz="2400" dirty="0"/>
              <a:t> ו-</a:t>
            </a:r>
            <a:r>
              <a:rPr lang="en-US" sz="2400" dirty="0"/>
              <a:t>F2</a:t>
            </a:r>
            <a:r>
              <a:rPr lang="he-IL" sz="2400" dirty="0"/>
              <a:t> הפועלים על כל זוג אטומים (באיור מצד שמאל) ברבעיה שנמצאה.</a:t>
            </a:r>
            <a:endParaRPr lang="en-US" sz="2400" dirty="0"/>
          </a:p>
          <a:p>
            <a:pPr>
              <a:spcBef>
                <a:spcPts val="0"/>
              </a:spcBef>
            </a:pPr>
            <a:r>
              <a:rPr lang="he-IL" sz="2400" dirty="0"/>
              <a:t>טווח הערכים האפשריים לפרמטרים אלו:</a:t>
            </a:r>
            <a:endParaRPr lang="en-US" sz="2400" dirty="0"/>
          </a:p>
          <a:p>
            <a:pPr marL="457200" lvl="1" indent="0">
              <a:spcBef>
                <a:spcPts val="0"/>
              </a:spcBef>
              <a:buNone/>
            </a:pPr>
            <a:r>
              <a:rPr lang="en-US" dirty="0"/>
              <a:t>F1</a:t>
            </a:r>
            <a:r>
              <a:rPr lang="he-IL" dirty="0"/>
              <a:t>- נע בין 50 ל-300</a:t>
            </a:r>
            <a:endParaRPr lang="en-US" dirty="0"/>
          </a:p>
          <a:p>
            <a:pPr marL="457200" lvl="1" indent="0">
              <a:spcBef>
                <a:spcPts val="0"/>
              </a:spcBef>
              <a:buNone/>
            </a:pPr>
            <a:r>
              <a:rPr lang="en-US" dirty="0"/>
              <a:t>F2</a:t>
            </a:r>
            <a:r>
              <a:rPr lang="he-IL" dirty="0"/>
              <a:t>- נע בין 0.5 ל-1 (כרגע נקבע ל0.75)</a:t>
            </a:r>
            <a:endParaRPr lang="en-US" dirty="0"/>
          </a:p>
        </p:txBody>
      </p:sp>
      <p:sp>
        <p:nvSpPr>
          <p:cNvPr id="9" name="מלבן 8">
            <a:extLst>
              <a:ext uri="{FF2B5EF4-FFF2-40B4-BE49-F238E27FC236}">
                <a16:creationId xmlns:a16="http://schemas.microsoft.com/office/drawing/2014/main" id="{5601C5C9-AA31-4A9C-81FB-1FCED8D2223D}"/>
              </a:ext>
            </a:extLst>
          </p:cNvPr>
          <p:cNvSpPr/>
          <p:nvPr/>
        </p:nvSpPr>
        <p:spPr>
          <a:xfrm>
            <a:off x="287326" y="4517797"/>
            <a:ext cx="6400801" cy="19082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טבלה 7">
                <a:extLst>
                  <a:ext uri="{FF2B5EF4-FFF2-40B4-BE49-F238E27FC236}">
                    <a16:creationId xmlns:a16="http://schemas.microsoft.com/office/drawing/2014/main" id="{F639F1BA-09FA-459F-89C8-35B696187E6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97993075"/>
                  </p:ext>
                </p:extLst>
              </p:nvPr>
            </p:nvGraphicFramePr>
            <p:xfrm>
              <a:off x="297717" y="4514309"/>
              <a:ext cx="6400801" cy="1908213"/>
            </p:xfrm>
            <a:graphic>
              <a:graphicData uri="http://schemas.openxmlformats.org/drawingml/2006/table">
                <a:tbl>
                  <a:tblPr rtl="1" firstRow="1" firstCol="1" bandRow="1">
                    <a:tableStyleId>{3B4B98B0-60AC-42C2-AFA5-B58CD77FA1E5}</a:tableStyleId>
                  </a:tblPr>
                  <a:tblGrid>
                    <a:gridCol w="1532433">
                      <a:extLst>
                        <a:ext uri="{9D8B030D-6E8A-4147-A177-3AD203B41FA5}">
                          <a16:colId xmlns:a16="http://schemas.microsoft.com/office/drawing/2014/main" val="1161874775"/>
                        </a:ext>
                      </a:extLst>
                    </a:gridCol>
                    <a:gridCol w="1622280">
                      <a:extLst>
                        <a:ext uri="{9D8B030D-6E8A-4147-A177-3AD203B41FA5}">
                          <a16:colId xmlns:a16="http://schemas.microsoft.com/office/drawing/2014/main" val="2867382728"/>
                        </a:ext>
                      </a:extLst>
                    </a:gridCol>
                    <a:gridCol w="1623044">
                      <a:extLst>
                        <a:ext uri="{9D8B030D-6E8A-4147-A177-3AD203B41FA5}">
                          <a16:colId xmlns:a16="http://schemas.microsoft.com/office/drawing/2014/main" val="3791213210"/>
                        </a:ext>
                      </a:extLst>
                    </a:gridCol>
                    <a:gridCol w="1623044">
                      <a:extLst>
                        <a:ext uri="{9D8B030D-6E8A-4147-A177-3AD203B41FA5}">
                          <a16:colId xmlns:a16="http://schemas.microsoft.com/office/drawing/2014/main" val="2552299029"/>
                        </a:ext>
                      </a:extLst>
                    </a:gridCol>
                  </a:tblGrid>
                  <a:tr h="439137"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C</a:t>
                          </a:r>
                          <a:r>
                            <a:rPr lang="he-IL" sz="1600" dirty="0">
                              <a:effectLst/>
                            </a:rPr>
                            <a:t>-</a:t>
                          </a:r>
                          <a:r>
                            <a:rPr lang="en-US" sz="1600" dirty="0">
                              <a:effectLst/>
                            </a:rPr>
                            <a:t>N</a:t>
                          </a:r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>
                              <a:effectLst/>
                            </a:rPr>
                            <a:t>O</a:t>
                          </a:r>
                          <a:r>
                            <a:rPr lang="he-IL" sz="1600">
                              <a:effectLst/>
                            </a:rPr>
                            <a:t>-</a:t>
                          </a:r>
                          <a:r>
                            <a:rPr lang="en-US" sz="1600">
                              <a:effectLst/>
                            </a:rPr>
                            <a:t>H</a:t>
                          </a:r>
                          <a:endParaRPr lang="en-US" sz="14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>
                              <a:effectLst/>
                            </a:rPr>
                            <a:t>O-C</a:t>
                          </a:r>
                          <a:endParaRPr lang="en-US" sz="14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pair</a:t>
                          </a:r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639518343"/>
                      </a:ext>
                    </a:extLst>
                  </a:tr>
                  <a:tr h="489692"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b="0" dirty="0">
                              <a:effectLst/>
                            </a:rPr>
                            <a:t>50</a:t>
                          </a:r>
                          <a:endParaRPr lang="en-US" sz="1400" b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50</a:t>
                          </a:r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>
                              <a:effectLst/>
                            </a:rPr>
                            <a:t>100</a:t>
                          </a:r>
                          <a:endParaRPr lang="en-US" sz="14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l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𝑭</m:t>
                                    </m:r>
                                  </m:e>
                                  <m:sub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2706660950"/>
                      </a:ext>
                    </a:extLst>
                  </a:tr>
                  <a:tr h="489692"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b="0" dirty="0">
                              <a:effectLst/>
                            </a:rPr>
                            <a:t>0.75</a:t>
                          </a:r>
                          <a:endParaRPr lang="en-US" sz="1400" b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0.75</a:t>
                          </a:r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>
                              <a:effectLst/>
                            </a:rPr>
                            <a:t>0.75</a:t>
                          </a:r>
                          <a:endParaRPr lang="en-US" sz="14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l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𝑭</m:t>
                                    </m:r>
                                  </m:e>
                                  <m:sub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248093754"/>
                      </a:ext>
                    </a:extLst>
                  </a:tr>
                  <a:tr h="489692"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b="0" dirty="0">
                              <a:effectLst/>
                            </a:rPr>
                            <a:t>1.5</a:t>
                          </a:r>
                          <a:endParaRPr lang="en-US" sz="1400" b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>
                              <a:effectLst/>
                            </a:rPr>
                            <a:t>1.0</a:t>
                          </a:r>
                          <a:endParaRPr lang="en-US" sz="14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3.0</a:t>
                          </a:r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l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𝒓</m:t>
                                    </m:r>
                                  </m:e>
                                  <m:sub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𝟏𝟐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329587261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טבלה 7">
                <a:extLst>
                  <a:ext uri="{FF2B5EF4-FFF2-40B4-BE49-F238E27FC236}">
                    <a16:creationId xmlns:a16="http://schemas.microsoft.com/office/drawing/2014/main" id="{F639F1BA-09FA-459F-89C8-35B696187E6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97993075"/>
                  </p:ext>
                </p:extLst>
              </p:nvPr>
            </p:nvGraphicFramePr>
            <p:xfrm>
              <a:off x="297717" y="4514309"/>
              <a:ext cx="6400801" cy="1908213"/>
            </p:xfrm>
            <a:graphic>
              <a:graphicData uri="http://schemas.openxmlformats.org/drawingml/2006/table">
                <a:tbl>
                  <a:tblPr rtl="1" firstRow="1" firstCol="1" bandRow="1">
                    <a:tableStyleId>{3B4B98B0-60AC-42C2-AFA5-B58CD77FA1E5}</a:tableStyleId>
                  </a:tblPr>
                  <a:tblGrid>
                    <a:gridCol w="1532433">
                      <a:extLst>
                        <a:ext uri="{9D8B030D-6E8A-4147-A177-3AD203B41FA5}">
                          <a16:colId xmlns:a16="http://schemas.microsoft.com/office/drawing/2014/main" val="1161874775"/>
                        </a:ext>
                      </a:extLst>
                    </a:gridCol>
                    <a:gridCol w="1622280">
                      <a:extLst>
                        <a:ext uri="{9D8B030D-6E8A-4147-A177-3AD203B41FA5}">
                          <a16:colId xmlns:a16="http://schemas.microsoft.com/office/drawing/2014/main" val="2867382728"/>
                        </a:ext>
                      </a:extLst>
                    </a:gridCol>
                    <a:gridCol w="1623044">
                      <a:extLst>
                        <a:ext uri="{9D8B030D-6E8A-4147-A177-3AD203B41FA5}">
                          <a16:colId xmlns:a16="http://schemas.microsoft.com/office/drawing/2014/main" val="3791213210"/>
                        </a:ext>
                      </a:extLst>
                    </a:gridCol>
                    <a:gridCol w="1623044">
                      <a:extLst>
                        <a:ext uri="{9D8B030D-6E8A-4147-A177-3AD203B41FA5}">
                          <a16:colId xmlns:a16="http://schemas.microsoft.com/office/drawing/2014/main" val="2552299029"/>
                        </a:ext>
                      </a:extLst>
                    </a:gridCol>
                  </a:tblGrid>
                  <a:tr h="439137"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C</a:t>
                          </a:r>
                          <a:r>
                            <a:rPr lang="he-IL" sz="1600" dirty="0">
                              <a:effectLst/>
                            </a:rPr>
                            <a:t>-</a:t>
                          </a:r>
                          <a:r>
                            <a:rPr lang="en-US" sz="1600" dirty="0">
                              <a:effectLst/>
                            </a:rPr>
                            <a:t>N</a:t>
                          </a:r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>
                              <a:effectLst/>
                            </a:rPr>
                            <a:t>O</a:t>
                          </a:r>
                          <a:r>
                            <a:rPr lang="he-IL" sz="1600">
                              <a:effectLst/>
                            </a:rPr>
                            <a:t>-</a:t>
                          </a:r>
                          <a:r>
                            <a:rPr lang="en-US" sz="1600">
                              <a:effectLst/>
                            </a:rPr>
                            <a:t>H</a:t>
                          </a:r>
                          <a:endParaRPr lang="en-US" sz="14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>
                              <a:effectLst/>
                            </a:rPr>
                            <a:t>O-C</a:t>
                          </a:r>
                          <a:endParaRPr lang="en-US" sz="14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pair</a:t>
                          </a:r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639518343"/>
                      </a:ext>
                    </a:extLst>
                  </a:tr>
                  <a:tr h="489692"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b="0" dirty="0">
                              <a:effectLst/>
                            </a:rPr>
                            <a:t>50</a:t>
                          </a:r>
                          <a:endParaRPr lang="en-US" sz="1400" b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50</a:t>
                          </a:r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>
                              <a:effectLst/>
                            </a:rPr>
                            <a:t>100</a:t>
                          </a:r>
                          <a:endParaRPr lang="en-US" sz="14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he-IL"/>
                        </a:p>
                      </a:txBody>
                      <a:tcPr marL="68580" marR="68580" marT="0" marB="0">
                        <a:blipFill>
                          <a:blip r:embed="rId6"/>
                          <a:stretch>
                            <a:fillRect l="-293633" t="-90123" r="-375" b="-20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06660950"/>
                      </a:ext>
                    </a:extLst>
                  </a:tr>
                  <a:tr h="489692"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b="0" dirty="0">
                              <a:effectLst/>
                            </a:rPr>
                            <a:t>0.75</a:t>
                          </a:r>
                          <a:endParaRPr lang="en-US" sz="1400" b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0.75</a:t>
                          </a:r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>
                              <a:effectLst/>
                            </a:rPr>
                            <a:t>0.75</a:t>
                          </a:r>
                          <a:endParaRPr lang="en-US" sz="14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he-IL"/>
                        </a:p>
                      </a:txBody>
                      <a:tcPr marL="68580" marR="68580" marT="0" marB="0">
                        <a:blipFill>
                          <a:blip r:embed="rId6"/>
                          <a:stretch>
                            <a:fillRect l="-293633" t="-192500" r="-375" b="-102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48093754"/>
                      </a:ext>
                    </a:extLst>
                  </a:tr>
                  <a:tr h="489692"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b="0" dirty="0">
                              <a:effectLst/>
                            </a:rPr>
                            <a:t>1.5</a:t>
                          </a:r>
                          <a:endParaRPr lang="en-US" sz="1400" b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>
                              <a:effectLst/>
                            </a:rPr>
                            <a:t>1.0</a:t>
                          </a:r>
                          <a:endParaRPr lang="en-US" sz="14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 rtl="0">
                            <a:lnSpc>
                              <a:spcPct val="15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en-US" sz="1600" dirty="0">
                              <a:effectLst/>
                            </a:rPr>
                            <a:t>3.0</a:t>
                          </a:r>
                          <a:endParaRPr lang="en-US" sz="14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he-IL"/>
                        </a:p>
                      </a:txBody>
                      <a:tcPr marL="68580" marR="68580" marT="0" marB="0">
                        <a:blipFill>
                          <a:blip r:embed="rId6"/>
                          <a:stretch>
                            <a:fillRect l="-293633" t="-288889" r="-375" b="-123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95872615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0" name="תמונה 9">
            <a:extLst>
              <a:ext uri="{FF2B5EF4-FFF2-40B4-BE49-F238E27FC236}">
                <a16:creationId xmlns:a16="http://schemas.microsoft.com/office/drawing/2014/main" id="{5FB91062-F9F2-4315-BB4B-A5C9A2D91FB1}"/>
              </a:ext>
            </a:extLst>
          </p:cNvPr>
          <p:cNvPicPr/>
          <p:nvPr/>
        </p:nvPicPr>
        <p:blipFill rotWithShape="1">
          <a:blip r:embed="rId7"/>
          <a:srcRect l="20944" t="-401" r="17866" b="30903"/>
          <a:stretch/>
        </p:blipFill>
        <p:spPr bwMode="auto">
          <a:xfrm>
            <a:off x="6871544" y="4553076"/>
            <a:ext cx="2474229" cy="190821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1F2E772D-3CC9-4364-965F-E5CAFC478680}"/>
              </a:ext>
            </a:extLst>
          </p:cNvPr>
          <p:cNvSpPr txBox="1"/>
          <p:nvPr/>
        </p:nvSpPr>
        <p:spPr>
          <a:xfrm>
            <a:off x="9585659" y="4553076"/>
            <a:ext cx="2353495" cy="1908215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l"/>
            <a:r>
              <a:rPr lang="en-US" sz="2000" dirty="0"/>
              <a:t>1 = </a:t>
            </a:r>
            <a:r>
              <a:rPr lang="en-US" sz="2000" dirty="0">
                <a:solidFill>
                  <a:srgbClr val="FF0000"/>
                </a:solidFill>
              </a:rPr>
              <a:t>C</a:t>
            </a:r>
            <a:r>
              <a:rPr lang="he-IL" sz="2000" dirty="0">
                <a:solidFill>
                  <a:srgbClr val="FF0000"/>
                </a:solidFill>
              </a:rPr>
              <a:t> </a:t>
            </a:r>
            <a:r>
              <a:rPr lang="he-IL" sz="2000" dirty="0"/>
              <a:t>חמצן</a:t>
            </a:r>
            <a:endParaRPr lang="en-US" sz="2000" dirty="0"/>
          </a:p>
          <a:p>
            <a:pPr algn="l"/>
            <a:r>
              <a:rPr lang="en-US" sz="2000" dirty="0"/>
              <a:t>2 = </a:t>
            </a:r>
            <a:r>
              <a:rPr lang="en-US" sz="2000" dirty="0">
                <a:solidFill>
                  <a:srgbClr val="5F5F5F"/>
                </a:solidFill>
              </a:rPr>
              <a:t>O</a:t>
            </a:r>
            <a:r>
              <a:rPr lang="he-IL" sz="2000" dirty="0">
                <a:solidFill>
                  <a:srgbClr val="5F5F5F"/>
                </a:solidFill>
              </a:rPr>
              <a:t> </a:t>
            </a:r>
            <a:r>
              <a:rPr lang="he-IL" sz="2000" dirty="0"/>
              <a:t>מימן</a:t>
            </a:r>
            <a:endParaRPr lang="en-US" sz="2000" dirty="0">
              <a:solidFill>
                <a:srgbClr val="5F5F5F"/>
              </a:solidFill>
            </a:endParaRPr>
          </a:p>
          <a:p>
            <a:pPr algn="l"/>
            <a:r>
              <a:rPr lang="en-US" sz="2000" dirty="0"/>
              <a:t>3 = </a:t>
            </a:r>
            <a:r>
              <a:rPr lang="en-US" sz="2000" dirty="0">
                <a:solidFill>
                  <a:srgbClr val="4040D4"/>
                </a:solidFill>
              </a:rPr>
              <a:t>H</a:t>
            </a:r>
            <a:r>
              <a:rPr lang="he-IL" sz="2000" dirty="0">
                <a:solidFill>
                  <a:srgbClr val="4040D4"/>
                </a:solidFill>
              </a:rPr>
              <a:t> </a:t>
            </a:r>
            <a:r>
              <a:rPr lang="he-IL" sz="2000" dirty="0"/>
              <a:t>חנקן</a:t>
            </a:r>
            <a:endParaRPr lang="en-US" sz="2000" dirty="0"/>
          </a:p>
          <a:p>
            <a:pPr algn="l"/>
            <a:r>
              <a:rPr lang="en-US" sz="2000" dirty="0"/>
              <a:t>4 =</a:t>
            </a:r>
            <a:r>
              <a:rPr lang="en-US" sz="2000" dirty="0">
                <a:solidFill>
                  <a:srgbClr val="97DEDE"/>
                </a:solidFill>
              </a:rPr>
              <a:t> N</a:t>
            </a:r>
            <a:r>
              <a:rPr lang="he-IL" sz="2000" dirty="0">
                <a:solidFill>
                  <a:srgbClr val="97DEDE"/>
                </a:solidFill>
              </a:rPr>
              <a:t> </a:t>
            </a:r>
            <a:r>
              <a:rPr lang="he-IL" sz="2000" dirty="0"/>
              <a:t>פחמן</a:t>
            </a:r>
            <a:endParaRPr lang="en-US" sz="2000" dirty="0"/>
          </a:p>
          <a:p>
            <a:r>
              <a:rPr lang="he-IL" sz="1000" dirty="0"/>
              <a:t>כמו כן </a:t>
            </a:r>
            <a:r>
              <a:rPr lang="en-US" sz="1000" dirty="0"/>
              <a:t>N,H </a:t>
            </a:r>
            <a:r>
              <a:rPr lang="he-IL" sz="1000" dirty="0"/>
              <a:t>שייכים למולקולה אחת</a:t>
            </a:r>
          </a:p>
          <a:p>
            <a:r>
              <a:rPr lang="he-IL" sz="1000" dirty="0"/>
              <a:t>ו- </a:t>
            </a:r>
            <a:r>
              <a:rPr lang="en-US" sz="1000" dirty="0"/>
              <a:t>C,O </a:t>
            </a:r>
            <a:r>
              <a:rPr lang="he-IL" sz="1000" dirty="0"/>
              <a:t>שייכים למולקולה השנייה.</a:t>
            </a:r>
            <a:endParaRPr lang="en-US" dirty="0"/>
          </a:p>
          <a:p>
            <a:pPr algn="l"/>
            <a:r>
              <a:rPr lang="en-US" dirty="0"/>
              <a:t>Timestep=10,000</a:t>
            </a:r>
            <a:endParaRPr lang="he-IL" dirty="0"/>
          </a:p>
        </p:txBody>
      </p:sp>
      <p:pic>
        <p:nvPicPr>
          <p:cNvPr id="5" name="שמע 4">
            <a:hlinkClick r:id="" action="ppaction://media"/>
            <a:extLst>
              <a:ext uri="{FF2B5EF4-FFF2-40B4-BE49-F238E27FC236}">
                <a16:creationId xmlns:a16="http://schemas.microsoft.com/office/drawing/2014/main" id="{41A5565B-8249-4F8B-B1B6-9BADA8892A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499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308"/>
    </mc:Choice>
    <mc:Fallback xmlns="">
      <p:transition spd="slow" advTm="19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702</TotalTime>
  <Words>689</Words>
  <Application>Microsoft Office PowerPoint</Application>
  <PresentationFormat>מסך רחב</PresentationFormat>
  <Paragraphs>86</Paragraphs>
  <Slides>13</Slides>
  <Notes>0</Notes>
  <HiddenSlides>0</HiddenSlides>
  <MMClips>13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13</vt:i4>
      </vt:variant>
    </vt:vector>
  </HeadingPairs>
  <TitlesOfParts>
    <vt:vector size="20" baseType="lpstr">
      <vt:lpstr>Arial</vt:lpstr>
      <vt:lpstr>Arial Rounded MT Bold</vt:lpstr>
      <vt:lpstr>Calibri</vt:lpstr>
      <vt:lpstr>Calibri Light</vt:lpstr>
      <vt:lpstr>Cambria Math</vt:lpstr>
      <vt:lpstr>Wingdings</vt:lpstr>
      <vt:lpstr>ערכת נושא Office</vt:lpstr>
      <vt:lpstr> Simulation-Of-Atoms </vt:lpstr>
      <vt:lpstr>מבוא</vt:lpstr>
      <vt:lpstr>מצגת של PowerPoint‏</vt:lpstr>
      <vt:lpstr>צילוב במולקולות D1:E2</vt:lpstr>
      <vt:lpstr>מטרת הפרויקט (תיאור הבעיות):</vt:lpstr>
      <vt:lpstr>רקע לבעיה 1:</vt:lpstr>
      <vt:lpstr>רקע לבעיה 2:</vt:lpstr>
      <vt:lpstr>פתרון:</vt:lpstr>
      <vt:lpstr> תיאור הפתרון לבעיה 1:</vt:lpstr>
      <vt:lpstr> תיאור הפתרון לבעיה 1:</vt:lpstr>
      <vt:lpstr>קובץ CSV המציג את מצב המולקולות במערכת: ***תוצאות ריצה בהפעלת המערכת D2:E4 למשך 154,000 צעדי זמן***</vt:lpstr>
      <vt:lpstr>קובץ CSV המציג את מצב המולקולות במערכת: ***תוצאות ריצה בהפעלת המערכת D2:E4 למשך 506,000 צעדי זמן***</vt:lpstr>
      <vt:lpstr> תיאור הפתרון לבעיה 2: (המשך הפרויקט)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Simulation-Of-Atoms</dc:title>
  <dc:creator>Shira Yerushalmi</dc:creator>
  <cp:lastModifiedBy>Shira Yerushalmi</cp:lastModifiedBy>
  <cp:revision>76</cp:revision>
  <dcterms:created xsi:type="dcterms:W3CDTF">2019-11-26T14:05:18Z</dcterms:created>
  <dcterms:modified xsi:type="dcterms:W3CDTF">2019-12-01T19:20:13Z</dcterms:modified>
</cp:coreProperties>
</file>

<file path=docProps/thumbnail.jpeg>
</file>